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3" r:id="rId3"/>
  </p:sldMasterIdLst>
  <p:notesMasterIdLst>
    <p:notesMasterId r:id="rId18"/>
  </p:notesMasterIdLst>
  <p:sldIdLst>
    <p:sldId id="256" r:id="rId4"/>
    <p:sldId id="274" r:id="rId5"/>
    <p:sldId id="257" r:id="rId6"/>
    <p:sldId id="261" r:id="rId7"/>
    <p:sldId id="259" r:id="rId8"/>
    <p:sldId id="266" r:id="rId9"/>
    <p:sldId id="270" r:id="rId10"/>
    <p:sldId id="278" r:id="rId11"/>
    <p:sldId id="269" r:id="rId12"/>
    <p:sldId id="267" r:id="rId13"/>
    <p:sldId id="277" r:id="rId14"/>
    <p:sldId id="280" r:id="rId15"/>
    <p:sldId id="279" r:id="rId16"/>
    <p:sldId id="258" r:id="rId1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autoAdjust="0"/>
    <p:restoredTop sz="85986" autoAdjust="0"/>
  </p:normalViewPr>
  <p:slideViewPr>
    <p:cSldViewPr snapToGrid="0">
      <p:cViewPr varScale="1">
        <p:scale>
          <a:sx n="96" d="100"/>
          <a:sy n="96" d="100"/>
        </p:scale>
        <p:origin x="56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maira.christ\Desktop\Gr&#225;fico%20de%20preval&#234;ncias%20de%20HIV%20e%20cobertura%20teste%20arpp%20fr.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alicia.kruger\AppData\Local\Microsoft\Windows\Temporary%20Internet%20Files\Content.Outlook\VRXALPM0\PrEP_junho_Alici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545129787475755E-2"/>
          <c:y val="2.3538261318404387E-2"/>
          <c:w val="0.94321575079212527"/>
          <c:h val="0.59177338844525063"/>
        </c:manualLayout>
      </c:layout>
      <c:barChart>
        <c:barDir val="col"/>
        <c:grouping val="clustered"/>
        <c:varyColors val="0"/>
        <c:ser>
          <c:idx val="0"/>
          <c:order val="0"/>
          <c:tx>
            <c:strRef>
              <c:f>'Prevalencia HIV'!$E$2</c:f>
              <c:strCache>
                <c:ptCount val="1"/>
                <c:pt idx="0">
                  <c:v>%</c:v>
                </c:pt>
              </c:strCache>
            </c:strRef>
          </c:tx>
          <c:spPr>
            <a:solidFill>
              <a:schemeClr val="accent6"/>
            </a:solidFill>
            <a:ln>
              <a:noFill/>
            </a:ln>
          </c:spPr>
          <c:invertIfNegative val="0"/>
          <c:dPt>
            <c:idx val="0"/>
            <c:invertIfNegative val="0"/>
            <c:bubble3D val="0"/>
            <c:spPr>
              <a:solidFill>
                <a:schemeClr val="accent1"/>
              </a:solidFill>
              <a:ln>
                <a:noFill/>
              </a:ln>
            </c:spPr>
          </c:dPt>
          <c:dPt>
            <c:idx val="1"/>
            <c:invertIfNegative val="0"/>
            <c:bubble3D val="0"/>
            <c:spPr>
              <a:solidFill>
                <a:schemeClr val="accent1"/>
              </a:solidFill>
              <a:ln>
                <a:noFill/>
              </a:ln>
            </c:spPr>
          </c:dPt>
          <c:dPt>
            <c:idx val="2"/>
            <c:invertIfNegative val="0"/>
            <c:bubble3D val="0"/>
            <c:spPr>
              <a:solidFill>
                <a:schemeClr val="accent1">
                  <a:lumMod val="60000"/>
                  <a:lumOff val="40000"/>
                </a:schemeClr>
              </a:solidFill>
              <a:ln>
                <a:noFill/>
              </a:ln>
            </c:spPr>
          </c:dPt>
          <c:dPt>
            <c:idx val="3"/>
            <c:invertIfNegative val="0"/>
            <c:bubble3D val="0"/>
            <c:spPr>
              <a:solidFill>
                <a:schemeClr val="accent1">
                  <a:lumMod val="60000"/>
                  <a:lumOff val="40000"/>
                </a:schemeClr>
              </a:solidFill>
              <a:ln>
                <a:noFill/>
              </a:ln>
            </c:spPr>
          </c:dPt>
          <c:dPt>
            <c:idx val="4"/>
            <c:invertIfNegative val="0"/>
            <c:bubble3D val="0"/>
            <c:spPr>
              <a:solidFill>
                <a:schemeClr val="accent1">
                  <a:lumMod val="60000"/>
                  <a:lumOff val="40000"/>
                </a:schemeClr>
              </a:solidFill>
              <a:ln>
                <a:noFill/>
              </a:ln>
            </c:spPr>
          </c:dPt>
          <c:dPt>
            <c:idx val="5"/>
            <c:invertIfNegative val="0"/>
            <c:bubble3D val="0"/>
            <c:spPr>
              <a:solidFill>
                <a:schemeClr val="accent3"/>
              </a:solidFill>
              <a:ln>
                <a:noFill/>
              </a:ln>
            </c:spPr>
          </c:dPt>
          <c:dPt>
            <c:idx val="6"/>
            <c:invertIfNegative val="0"/>
            <c:bubble3D val="0"/>
            <c:spPr>
              <a:solidFill>
                <a:srgbClr val="00B0F0"/>
              </a:solidFill>
              <a:ln>
                <a:noFill/>
              </a:ln>
            </c:spPr>
          </c:dPt>
          <c:dPt>
            <c:idx val="7"/>
            <c:invertIfNegative val="0"/>
            <c:bubble3D val="0"/>
            <c:spPr>
              <a:solidFill>
                <a:srgbClr val="00B0F0"/>
              </a:solidFill>
              <a:ln>
                <a:noFill/>
              </a:ln>
            </c:spPr>
          </c:dPt>
          <c:dPt>
            <c:idx val="8"/>
            <c:invertIfNegative val="0"/>
            <c:bubble3D val="0"/>
            <c:spPr>
              <a:solidFill>
                <a:srgbClr val="80B6E6"/>
              </a:solidFill>
              <a:ln>
                <a:noFill/>
              </a:ln>
            </c:spPr>
          </c:dPt>
          <c:dPt>
            <c:idx val="9"/>
            <c:invertIfNegative val="0"/>
            <c:bubble3D val="0"/>
            <c:spPr>
              <a:solidFill>
                <a:srgbClr val="80B6E6"/>
              </a:solidFill>
              <a:ln>
                <a:noFill/>
              </a:ln>
            </c:spPr>
          </c:dPt>
          <c:dPt>
            <c:idx val="10"/>
            <c:invertIfNegative val="0"/>
            <c:bubble3D val="0"/>
            <c:spPr>
              <a:solidFill>
                <a:srgbClr val="C00000"/>
              </a:solidFill>
              <a:ln>
                <a:noFill/>
              </a:ln>
            </c:spPr>
          </c:dPt>
          <c:dPt>
            <c:idx val="11"/>
            <c:invertIfNegative val="0"/>
            <c:bubble3D val="0"/>
            <c:spPr>
              <a:solidFill>
                <a:srgbClr val="EE606A"/>
              </a:solidFill>
              <a:ln>
                <a:noFill/>
              </a:ln>
            </c:spPr>
          </c:dPt>
          <c:dPt>
            <c:idx val="12"/>
            <c:invertIfNegative val="0"/>
            <c:bubble3D val="0"/>
            <c:spPr>
              <a:solidFill>
                <a:srgbClr val="EE606A"/>
              </a:solidFill>
              <a:ln>
                <a:noFill/>
              </a:ln>
            </c:spPr>
          </c:dPt>
          <c:dPt>
            <c:idx val="13"/>
            <c:invertIfNegative val="0"/>
            <c:bubble3D val="0"/>
            <c:spPr>
              <a:solidFill>
                <a:srgbClr val="C00000"/>
              </a:solidFill>
              <a:ln>
                <a:noFill/>
              </a:ln>
            </c:spPr>
          </c:dPt>
          <c:dPt>
            <c:idx val="14"/>
            <c:invertIfNegative val="0"/>
            <c:bubble3D val="0"/>
            <c:spPr>
              <a:solidFill>
                <a:srgbClr val="C0E769"/>
              </a:solidFill>
              <a:ln>
                <a:noFill/>
              </a:ln>
            </c:spPr>
          </c:dPt>
          <c:dPt>
            <c:idx val="15"/>
            <c:invertIfNegative val="0"/>
            <c:bubble3D val="0"/>
            <c:spPr>
              <a:solidFill>
                <a:srgbClr val="C0E769"/>
              </a:solidFill>
              <a:ln>
                <a:noFill/>
              </a:ln>
            </c:spPr>
          </c:dPt>
          <c:dPt>
            <c:idx val="16"/>
            <c:invertIfNegative val="0"/>
            <c:bubble3D val="0"/>
            <c:spPr>
              <a:solidFill>
                <a:srgbClr val="92D050"/>
              </a:solidFill>
              <a:ln>
                <a:noFill/>
              </a:ln>
            </c:spPr>
          </c:dPt>
          <c:dPt>
            <c:idx val="17"/>
            <c:invertIfNegative val="0"/>
            <c:bubble3D val="0"/>
            <c:spPr>
              <a:solidFill>
                <a:srgbClr val="F99D1C"/>
              </a:solidFill>
              <a:ln>
                <a:noFill/>
              </a:ln>
            </c:spPr>
          </c:dPt>
          <c:dPt>
            <c:idx val="18"/>
            <c:invertIfNegative val="0"/>
            <c:bubble3D val="0"/>
            <c:spPr>
              <a:solidFill>
                <a:srgbClr val="F99D1C"/>
              </a:solidFill>
              <a:ln>
                <a:noFill/>
              </a:ln>
            </c:spPr>
          </c:dPt>
          <c:dPt>
            <c:idx val="19"/>
            <c:invertIfNegative val="0"/>
            <c:bubble3D val="0"/>
            <c:spPr>
              <a:solidFill>
                <a:srgbClr val="00CC00"/>
              </a:solidFill>
              <a:ln>
                <a:noFill/>
              </a:ln>
            </c:spPr>
          </c:dPt>
          <c:dPt>
            <c:idx val="20"/>
            <c:invertIfNegative val="0"/>
            <c:bubble3D val="0"/>
            <c:spPr>
              <a:solidFill>
                <a:srgbClr val="00CC99"/>
              </a:solidFill>
              <a:ln>
                <a:noFill/>
              </a:ln>
            </c:spPr>
          </c:dPt>
          <c:dPt>
            <c:idx val="21"/>
            <c:invertIfNegative val="0"/>
            <c:bubble3D val="0"/>
            <c:spPr>
              <a:solidFill>
                <a:srgbClr val="00CC99"/>
              </a:solidFill>
              <a:ln>
                <a:noFill/>
              </a:ln>
            </c:spPr>
          </c:dPt>
          <c:dPt>
            <c:idx val="22"/>
            <c:invertIfNegative val="0"/>
            <c:bubble3D val="0"/>
            <c:spPr>
              <a:solidFill>
                <a:srgbClr val="00CC99"/>
              </a:solidFill>
              <a:ln>
                <a:noFill/>
              </a:ln>
            </c:spPr>
          </c:dPt>
          <c:dPt>
            <c:idx val="23"/>
            <c:invertIfNegative val="0"/>
            <c:bubble3D val="0"/>
            <c:spPr>
              <a:solidFill>
                <a:srgbClr val="9999FF"/>
              </a:solidFill>
              <a:ln>
                <a:noFill/>
              </a:ln>
            </c:spPr>
          </c:dPt>
          <c:dPt>
            <c:idx val="24"/>
            <c:invertIfNegative val="0"/>
            <c:bubble3D val="0"/>
            <c:spPr>
              <a:solidFill>
                <a:srgbClr val="9999FF"/>
              </a:solidFill>
              <a:ln>
                <a:noFill/>
              </a:ln>
            </c:spPr>
          </c:dPt>
          <c:dPt>
            <c:idx val="25"/>
            <c:invertIfNegative val="0"/>
            <c:bubble3D val="0"/>
            <c:spPr>
              <a:solidFill>
                <a:srgbClr val="9933FF"/>
              </a:solidFill>
              <a:ln>
                <a:noFill/>
              </a:ln>
            </c:spPr>
          </c:dPt>
          <c:dPt>
            <c:idx val="26"/>
            <c:invertIfNegative val="0"/>
            <c:bubble3D val="0"/>
            <c:spPr>
              <a:solidFill>
                <a:srgbClr val="FFC000"/>
              </a:solidFill>
              <a:ln>
                <a:noFill/>
              </a:ln>
            </c:spPr>
          </c:dPt>
          <c:dPt>
            <c:idx val="27"/>
            <c:invertIfNegative val="0"/>
            <c:bubble3D val="0"/>
            <c:spPr>
              <a:solidFill>
                <a:srgbClr val="FFC000"/>
              </a:solidFill>
              <a:ln>
                <a:noFill/>
              </a:ln>
            </c:spPr>
          </c:dPt>
          <c:dPt>
            <c:idx val="28"/>
            <c:invertIfNegative val="0"/>
            <c:bubble3D val="0"/>
            <c:spPr>
              <a:solidFill>
                <a:srgbClr val="FFC000"/>
              </a:solidFill>
              <a:ln>
                <a:noFill/>
              </a:ln>
            </c:spPr>
          </c:dPt>
          <c:dPt>
            <c:idx val="29"/>
            <c:invertIfNegative val="0"/>
            <c:bubble3D val="0"/>
            <c:spPr>
              <a:solidFill>
                <a:srgbClr val="FF0067"/>
              </a:solidFill>
              <a:ln>
                <a:noFill/>
              </a:ln>
            </c:spPr>
          </c:dPt>
          <c:dPt>
            <c:idx val="30"/>
            <c:invertIfNegative val="0"/>
            <c:bubble3D val="0"/>
            <c:spPr>
              <a:solidFill>
                <a:srgbClr val="FF0067"/>
              </a:solidFill>
              <a:ln>
                <a:noFill/>
              </a:ln>
            </c:spPr>
          </c:dPt>
          <c:dPt>
            <c:idx val="31"/>
            <c:invertIfNegative val="0"/>
            <c:bubble3D val="0"/>
            <c:spPr>
              <a:solidFill>
                <a:srgbClr val="FF0067"/>
              </a:solidFill>
              <a:ln>
                <a:noFill/>
              </a:ln>
            </c:spPr>
          </c:dPt>
          <c:dPt>
            <c:idx val="32"/>
            <c:invertIfNegative val="0"/>
            <c:bubble3D val="0"/>
            <c:spPr>
              <a:solidFill>
                <a:srgbClr val="FF0067"/>
              </a:solidFill>
              <a:ln>
                <a:noFill/>
              </a:ln>
            </c:spPr>
          </c:dPt>
          <c:dLbls>
            <c:dLbl>
              <c:idx val="0"/>
              <c:layout/>
              <c:tx>
                <c:rich>
                  <a:bodyPr rot="-5400000" vert="horz"/>
                  <a:lstStyle/>
                  <a:p>
                    <a:pPr>
                      <a:defRPr sz="1050" b="1"/>
                    </a:pPr>
                    <a:r>
                      <a:rPr lang="en-US" dirty="0" smtClean="0"/>
                      <a:t>0.35%</a:t>
                    </a:r>
                    <a:endParaRPr lang="en-US" dirty="0"/>
                  </a:p>
                </c:rich>
              </c:tx>
              <c:numFmt formatCode="0.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ext>
              </c:extLst>
            </c:dLbl>
            <c:dLbl>
              <c:idx val="1"/>
              <c:layout/>
              <c:tx>
                <c:rich>
                  <a:bodyPr rot="-5400000" vert="horz"/>
                  <a:lstStyle/>
                  <a:p>
                    <a:pPr>
                      <a:defRPr sz="1050" b="1"/>
                    </a:pPr>
                    <a:r>
                      <a:rPr lang="en-US" dirty="0" smtClean="0"/>
                      <a:t>0.42%</a:t>
                    </a:r>
                    <a:endParaRPr lang="en-US" dirty="0"/>
                  </a:p>
                </c:rich>
              </c:tx>
              <c:numFmt formatCode="0.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ext>
              </c:extLst>
            </c:dLbl>
            <c:dLbl>
              <c:idx val="2"/>
              <c:numFmt formatCode="0.00%" sourceLinked="0"/>
              <c:spPr>
                <a:noFill/>
                <a:ln>
                  <a:noFill/>
                </a:ln>
                <a:effectLst/>
              </c:spPr>
              <c:txPr>
                <a:bodyPr/>
                <a:lstStyle/>
                <a:p>
                  <a:pPr>
                    <a:defRPr sz="1050" b="1"/>
                  </a:pPr>
                  <a:endParaRPr lang="en-US"/>
                </a:p>
              </c:txPr>
              <c:dLblPos val="outEnd"/>
              <c:showLegendKey val="0"/>
              <c:showVal val="1"/>
              <c:showCatName val="0"/>
              <c:showSerName val="0"/>
              <c:showPercent val="0"/>
              <c:showBubbleSize val="0"/>
            </c:dLbl>
            <c:dLbl>
              <c:idx val="3"/>
              <c:numFmt formatCode="0.00%" sourceLinked="0"/>
              <c:spPr>
                <a:noFill/>
                <a:ln>
                  <a:noFill/>
                </a:ln>
                <a:effectLst/>
              </c:spPr>
              <c:txPr>
                <a:bodyPr rot="-5400000" vert="horz"/>
                <a:lstStyle/>
                <a:p>
                  <a:pPr>
                    <a:defRPr sz="1050" b="1"/>
                  </a:pPr>
                  <a:endParaRPr lang="en-US"/>
                </a:p>
              </c:txPr>
              <c:dLblPos val="outEnd"/>
              <c:showLegendKey val="0"/>
              <c:showVal val="1"/>
              <c:showCatName val="0"/>
              <c:showSerName val="0"/>
              <c:showPercent val="0"/>
              <c:showBubbleSize val="0"/>
            </c:dLbl>
            <c:dLbl>
              <c:idx val="4"/>
              <c:layout/>
              <c:tx>
                <c:rich>
                  <a:bodyPr rot="-5400000" vert="horz"/>
                  <a:lstStyle/>
                  <a:p>
                    <a:pPr>
                      <a:defRPr sz="1050" b="1"/>
                    </a:pPr>
                    <a:r>
                      <a:rPr lang="en-US" dirty="0" smtClean="0"/>
                      <a:t>0.09%</a:t>
                    </a:r>
                    <a:endParaRPr lang="en-US" dirty="0"/>
                  </a:p>
                </c:rich>
              </c:tx>
              <c:numFmt formatCode="0.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ext>
              </c:extLst>
            </c:dLbl>
            <c:dLbl>
              <c:idx val="5"/>
              <c:layout/>
              <c:tx>
                <c:rich>
                  <a:bodyPr/>
                  <a:lstStyle/>
                  <a:p>
                    <a:r>
                      <a:rPr lang="en-US" smtClean="0"/>
                      <a:t>0.1%</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6"/>
              <c:layout/>
              <c:tx>
                <c:rich>
                  <a:bodyPr rot="-5400000" vert="horz"/>
                  <a:lstStyle/>
                  <a:p>
                    <a:pPr>
                      <a:defRPr sz="1050" b="1"/>
                    </a:pPr>
                    <a:r>
                      <a:rPr lang="en-US" dirty="0" smtClean="0"/>
                      <a:t>0.12%</a:t>
                    </a:r>
                    <a:endParaRPr lang="en-US" dirty="0"/>
                  </a:p>
                </c:rich>
              </c:tx>
              <c:numFmt formatCode="0.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ext>
              </c:extLst>
            </c:dLbl>
            <c:dLbl>
              <c:idx val="7"/>
              <c:numFmt formatCode="0.00%" sourceLinked="0"/>
              <c:spPr>
                <a:noFill/>
                <a:ln>
                  <a:noFill/>
                </a:ln>
                <a:effectLst/>
              </c:spPr>
              <c:txPr>
                <a:bodyPr rot="-5400000" vert="horz"/>
                <a:lstStyle/>
                <a:p>
                  <a:pPr>
                    <a:defRPr sz="1050" b="1"/>
                  </a:pPr>
                  <a:endParaRPr lang="en-US"/>
                </a:p>
              </c:txPr>
              <c:dLblPos val="outEnd"/>
              <c:showLegendKey val="0"/>
              <c:showVal val="1"/>
              <c:showCatName val="0"/>
              <c:showSerName val="0"/>
              <c:showPercent val="0"/>
              <c:showBubbleSize val="0"/>
            </c:dLbl>
            <c:dLbl>
              <c:idx val="8"/>
              <c:layout/>
              <c:tx>
                <c:rich>
                  <a:bodyPr rot="-5400000" vert="horz"/>
                  <a:lstStyle/>
                  <a:p>
                    <a:pPr>
                      <a:defRPr sz="1050" b="1"/>
                    </a:pPr>
                    <a:r>
                      <a:rPr lang="en-US" dirty="0" smtClean="0"/>
                      <a:t>1.2%</a:t>
                    </a:r>
                    <a:endParaRPr lang="en-US" dirty="0"/>
                  </a:p>
                </c:rich>
              </c:tx>
              <c:numFmt formatCode="0.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ext>
              </c:extLst>
            </c:dLbl>
            <c:dLbl>
              <c:idx val="9"/>
              <c:layout/>
              <c:tx>
                <c:rich>
                  <a:bodyPr/>
                  <a:lstStyle/>
                  <a:p>
                    <a:pPr>
                      <a:defRPr sz="1050" b="1"/>
                    </a:pPr>
                    <a:r>
                      <a:rPr lang="en-US" dirty="0" smtClean="0"/>
                      <a:t>1.3%</a:t>
                    </a:r>
                    <a:endParaRPr lang="en-US" dirty="0"/>
                  </a:p>
                </c:rich>
              </c:tx>
              <c:numFmt formatCode="0.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ext>
              </c:extLst>
            </c:dLbl>
            <c:dLbl>
              <c:idx val="10"/>
              <c:numFmt formatCode="0.000%" sourceLinked="0"/>
              <c:spPr>
                <a:noFill/>
                <a:ln>
                  <a:noFill/>
                </a:ln>
                <a:effectLst/>
              </c:spPr>
              <c:txPr>
                <a:bodyPr rot="-5400000" vert="horz"/>
                <a:lstStyle/>
                <a:p>
                  <a:pPr>
                    <a:defRPr sz="1050" b="1"/>
                  </a:pPr>
                  <a:endParaRPr lang="en-US"/>
                </a:p>
              </c:txPr>
              <c:dLblPos val="outEnd"/>
              <c:showLegendKey val="0"/>
              <c:showVal val="1"/>
              <c:showCatName val="0"/>
              <c:showSerName val="0"/>
              <c:showPercent val="0"/>
              <c:showBubbleSize val="0"/>
            </c:dLbl>
            <c:dLbl>
              <c:idx val="11"/>
              <c:layout/>
              <c:tx>
                <c:rich>
                  <a:bodyPr rot="-5400000" vert="horz"/>
                  <a:lstStyle/>
                  <a:p>
                    <a:pPr>
                      <a:defRPr sz="1050" b="1"/>
                    </a:pPr>
                    <a:r>
                      <a:rPr lang="en-US" dirty="0" smtClean="0"/>
                      <a:t>12.1%</a:t>
                    </a:r>
                    <a:endParaRPr lang="en-US" dirty="0"/>
                  </a:p>
                </c:rich>
              </c:tx>
              <c:numFmt formatCode="0.0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ext>
              </c:extLst>
            </c:dLbl>
            <c:dLbl>
              <c:idx val="12"/>
              <c:layout/>
              <c:tx>
                <c:rich>
                  <a:bodyPr rot="-5400000" vert="horz"/>
                  <a:lstStyle/>
                  <a:p>
                    <a:pPr>
                      <a:defRPr sz="1050" b="1"/>
                    </a:pPr>
                    <a:r>
                      <a:rPr lang="en-US" dirty="0" smtClean="0"/>
                      <a:t>18.4%</a:t>
                    </a:r>
                    <a:endParaRPr lang="en-US" dirty="0"/>
                  </a:p>
                </c:rich>
              </c:tx>
              <c:numFmt formatCode="0.000%"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ext>
              </c:extLst>
            </c:dLbl>
            <c:dLbl>
              <c:idx val="13"/>
              <c:numFmt formatCode="0.000%" sourceLinked="0"/>
              <c:spPr>
                <a:noFill/>
                <a:ln>
                  <a:noFill/>
                </a:ln>
                <a:effectLst/>
              </c:spPr>
              <c:txPr>
                <a:bodyPr rot="-5400000" vert="horz"/>
                <a:lstStyle/>
                <a:p>
                  <a:pPr>
                    <a:defRPr sz="1050" b="1"/>
                  </a:pPr>
                  <a:endParaRPr lang="en-US"/>
                </a:p>
              </c:txPr>
              <c:dLblPos val="outEnd"/>
              <c:showLegendKey val="0"/>
              <c:showVal val="1"/>
              <c:showCatName val="0"/>
              <c:showSerName val="0"/>
              <c:showPercent val="0"/>
              <c:showBubbleSize val="0"/>
            </c:dLbl>
            <c:dLbl>
              <c:idx val="14"/>
              <c:layout/>
              <c:tx>
                <c:rich>
                  <a:bodyPr/>
                  <a:lstStyle/>
                  <a:p>
                    <a:r>
                      <a:rPr lang="en-US" smtClean="0"/>
                      <a:t>4.0%</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5"/>
              <c:layout/>
              <c:tx>
                <c:rich>
                  <a:bodyPr/>
                  <a:lstStyle/>
                  <a:p>
                    <a:r>
                      <a:rPr lang="en-US" smtClean="0"/>
                      <a:t>9.4%</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7"/>
              <c:layout/>
              <c:tx>
                <c:rich>
                  <a:bodyPr/>
                  <a:lstStyle/>
                  <a:p>
                    <a:r>
                      <a:rPr lang="en-US" smtClean="0"/>
                      <a:t>16.9%</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18"/>
              <c:layout/>
              <c:tx>
                <c:rich>
                  <a:bodyPr/>
                  <a:lstStyle/>
                  <a:p>
                    <a:r>
                      <a:rPr lang="en-US" smtClean="0"/>
                      <a:t>36.7%</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0"/>
              <c:layout/>
              <c:tx>
                <c:rich>
                  <a:bodyPr/>
                  <a:lstStyle/>
                  <a:p>
                    <a:r>
                      <a:rPr lang="en-US" smtClean="0"/>
                      <a:t>4.9%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1"/>
              <c:layout/>
              <c:tx>
                <c:rich>
                  <a:bodyPr/>
                  <a:lstStyle/>
                  <a:p>
                    <a:r>
                      <a:rPr lang="en-US" smtClean="0"/>
                      <a:t>5.3%</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3"/>
              <c:layout/>
              <c:tx>
                <c:rich>
                  <a:bodyPr/>
                  <a:lstStyle/>
                  <a:p>
                    <a:r>
                      <a:rPr lang="en-US" smtClean="0"/>
                      <a:t>5.9%</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dLbl>
              <c:idx val="24"/>
              <c:layout/>
              <c:tx>
                <c:rich>
                  <a:bodyPr/>
                  <a:lstStyle/>
                  <a:p>
                    <a:r>
                      <a:rPr lang="en-US" smtClean="0"/>
                      <a:t>5.0%</a:t>
                    </a:r>
                    <a:endParaRPr lang="en-US"/>
                  </a:p>
                </c:rich>
              </c:tx>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05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'Prevalencia HIV'!$D$3:$D$27</c:f>
              <c:strCache>
                <c:ptCount val="25"/>
                <c:pt idx="0">
                  <c:v>General population, BR, total
(2012)(1)</c:v>
                </c:pt>
                <c:pt idx="1">
                  <c:v>General population, BR, total
(2017)(1)</c:v>
                </c:pt>
                <c:pt idx="4">
                  <c:v>Male conscripts, BR, 17-20
(2002) (3)</c:v>
                </c:pt>
                <c:pt idx="5">
                  <c:v>Male conscripts, BR, 17-20
(2007) (3)</c:v>
                </c:pt>
                <c:pt idx="6">
                  <c:v>Male conscripts, BR, 17-20
(2016) (4)</c:v>
                </c:pt>
                <c:pt idx="8">
                  <c:v>MSM conscripts, BR, 17-20
(2007) (3)</c:v>
                </c:pt>
                <c:pt idx="9">
                  <c:v>MSM conscripts, BR, 17-20
(2016) (4)</c:v>
                </c:pt>
                <c:pt idx="11">
                  <c:v>MSM, 10 munic, 18+ 
(2009) (5)</c:v>
                </c:pt>
                <c:pt idx="12">
                  <c:v>MSM, 12 munic, 18+ 
(2016) (6)</c:v>
                </c:pt>
                <c:pt idx="14">
                  <c:v>MSM, 10 munic, 18-24 
(2009) (5)</c:v>
                </c:pt>
                <c:pt idx="15">
                  <c:v>MSM, 12 munic, 18-24 
(2016) (6)</c:v>
                </c:pt>
                <c:pt idx="17">
                  <c:v>Trans women, 12 cities, 18+
- MIN - (2016) (11)</c:v>
                </c:pt>
                <c:pt idx="18">
                  <c:v>Trans women, 12 cities, 18+ 
- MAX - (2016) (11)</c:v>
                </c:pt>
                <c:pt idx="20">
                  <c:v>Female sex workers, 10 munic, 18+ 
(2010) (8)</c:v>
                </c:pt>
                <c:pt idx="21">
                  <c:v>Female sex workers, 10 munic, 18+ 
(2016) (9)</c:v>
                </c:pt>
                <c:pt idx="23">
                  <c:v>PWUD, 10 munic, 18+ 
(2010) (10)</c:v>
                </c:pt>
                <c:pt idx="24">
                  <c:v>PWU crack, BR, 18+ 
(2013) (11)</c:v>
                </c:pt>
              </c:strCache>
            </c:strRef>
          </c:cat>
          <c:val>
            <c:numRef>
              <c:f>'Prevalencia HIV'!$E$3:$E$27</c:f>
              <c:numCache>
                <c:formatCode>0.0%</c:formatCode>
                <c:ptCount val="25"/>
                <c:pt idx="0">
                  <c:v>3.5420562108894236E-3</c:v>
                </c:pt>
                <c:pt idx="1">
                  <c:v>4.1707027131714317E-3</c:v>
                </c:pt>
                <c:pt idx="4" formatCode="0.00%">
                  <c:v>8.9999999999999998E-4</c:v>
                </c:pt>
                <c:pt idx="5" formatCode="0.00%">
                  <c:v>1.1299999999999999E-3</c:v>
                </c:pt>
                <c:pt idx="6" formatCode="0.00%">
                  <c:v>1.1999999999999999E-3</c:v>
                </c:pt>
                <c:pt idx="8">
                  <c:v>1.234E-2</c:v>
                </c:pt>
                <c:pt idx="9">
                  <c:v>1.32E-2</c:v>
                </c:pt>
                <c:pt idx="11">
                  <c:v>0.121</c:v>
                </c:pt>
                <c:pt idx="12">
                  <c:v>0.184</c:v>
                </c:pt>
                <c:pt idx="14">
                  <c:v>0.04</c:v>
                </c:pt>
                <c:pt idx="15">
                  <c:v>9.4E-2</c:v>
                </c:pt>
                <c:pt idx="17">
                  <c:v>0.16900000000000001</c:v>
                </c:pt>
                <c:pt idx="18">
                  <c:v>0.36699999999999999</c:v>
                </c:pt>
                <c:pt idx="20">
                  <c:v>4.9000000000000002E-2</c:v>
                </c:pt>
                <c:pt idx="21">
                  <c:v>5.2999999999999999E-2</c:v>
                </c:pt>
                <c:pt idx="23">
                  <c:v>5.8999999999999997E-2</c:v>
                </c:pt>
                <c:pt idx="24">
                  <c:v>0.05</c:v>
                </c:pt>
              </c:numCache>
            </c:numRef>
          </c:val>
        </c:ser>
        <c:dLbls>
          <c:dLblPos val="outEnd"/>
          <c:showLegendKey val="0"/>
          <c:showVal val="1"/>
          <c:showCatName val="0"/>
          <c:showSerName val="0"/>
          <c:showPercent val="0"/>
          <c:showBubbleSize val="0"/>
        </c:dLbls>
        <c:gapWidth val="10"/>
        <c:axId val="129636112"/>
        <c:axId val="129636496"/>
      </c:barChart>
      <c:catAx>
        <c:axId val="129636112"/>
        <c:scaling>
          <c:orientation val="minMax"/>
        </c:scaling>
        <c:delete val="0"/>
        <c:axPos val="b"/>
        <c:numFmt formatCode="General" sourceLinked="0"/>
        <c:majorTickMark val="none"/>
        <c:minorTickMark val="none"/>
        <c:tickLblPos val="nextTo"/>
        <c:txPr>
          <a:bodyPr rot="-5400000" vert="horz"/>
          <a:lstStyle/>
          <a:p>
            <a:pPr>
              <a:defRPr sz="700"/>
            </a:pPr>
            <a:endParaRPr lang="en-US"/>
          </a:p>
        </c:txPr>
        <c:crossAx val="129636496"/>
        <c:crosses val="autoZero"/>
        <c:auto val="1"/>
        <c:lblAlgn val="ctr"/>
        <c:lblOffset val="100"/>
        <c:noMultiLvlLbl val="0"/>
      </c:catAx>
      <c:valAx>
        <c:axId val="129636496"/>
        <c:scaling>
          <c:orientation val="minMax"/>
        </c:scaling>
        <c:delete val="1"/>
        <c:axPos val="l"/>
        <c:numFmt formatCode="0%" sourceLinked="0"/>
        <c:majorTickMark val="none"/>
        <c:minorTickMark val="none"/>
        <c:tickLblPos val="nextTo"/>
        <c:crossAx val="129636112"/>
        <c:crosses val="autoZero"/>
        <c:crossBetween val="between"/>
      </c:valAx>
      <c:spPr>
        <a:noFill/>
        <a:ln>
          <a:noFill/>
        </a:ln>
      </c:spPr>
    </c:plotArea>
    <c:plotVisOnly val="1"/>
    <c:dispBlanksAs val="gap"/>
    <c:showDLblsOverMax val="0"/>
  </c:chart>
  <c:spPr>
    <a:noFill/>
    <a:ln>
      <a:noFill/>
    </a:ln>
  </c:spPr>
  <c:txPr>
    <a:bodyPr/>
    <a:lstStyle/>
    <a:p>
      <a:pPr>
        <a:defRPr sz="9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'Perfil Usuários'!$J$4</c:f>
              <c:strCache>
                <c:ptCount val="1"/>
                <c:pt idx="0">
                  <c:v>#n users</c:v>
                </c:pt>
              </c:strCache>
            </c:strRef>
          </c:tx>
          <c:spPr>
            <a:solidFill>
              <a:srgbClr val="A74FFF"/>
            </a:solidFill>
            <a:ln>
              <a:noFill/>
            </a:ln>
            <a:effectLst/>
          </c:spPr>
          <c:invertIfNegative val="0"/>
          <c:dPt>
            <c:idx val="1"/>
            <c:invertIfNegative val="0"/>
            <c:bubble3D val="0"/>
            <c:spPr>
              <a:solidFill>
                <a:srgbClr val="FF0066"/>
              </a:solidFill>
              <a:ln>
                <a:noFill/>
              </a:ln>
              <a:effectLst/>
            </c:spPr>
          </c:dPt>
          <c:dPt>
            <c:idx val="2"/>
            <c:invertIfNegative val="0"/>
            <c:bubble3D val="0"/>
            <c:spPr>
              <a:solidFill>
                <a:schemeClr val="accent1">
                  <a:lumMod val="75000"/>
                </a:schemeClr>
              </a:solidFill>
              <a:ln>
                <a:noFill/>
              </a:ln>
              <a:effectLst/>
            </c:spPr>
          </c:dPt>
          <c:dPt>
            <c:idx val="3"/>
            <c:invertIfNegative val="0"/>
            <c:bubble3D val="0"/>
            <c:spPr>
              <a:solidFill>
                <a:srgbClr val="FF9933"/>
              </a:solidFill>
              <a:ln>
                <a:noFill/>
              </a:ln>
              <a:effectLst/>
            </c:spPr>
          </c:dPt>
          <c:dPt>
            <c:idx val="4"/>
            <c:invertIfNegative val="0"/>
            <c:bubble3D val="0"/>
            <c:spPr>
              <a:solidFill>
                <a:srgbClr val="2CBEBB"/>
              </a:solidFill>
              <a:ln>
                <a:no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'Perfil Usuários'!$H$6:$H$10</c:f>
              <c:strCache>
                <c:ptCount val="5"/>
                <c:pt idx="0">
                  <c:v>Gays/MSM</c:v>
                </c:pt>
                <c:pt idx="1">
                  <c:v>Transwomen</c:v>
                </c:pt>
                <c:pt idx="2">
                  <c:v>Transmen</c:v>
                </c:pt>
                <c:pt idx="3">
                  <c:v>Cis women</c:v>
                </c:pt>
                <c:pt idx="4">
                  <c:v>Heterossexual cis men</c:v>
                </c:pt>
              </c:strCache>
            </c:strRef>
          </c:cat>
          <c:val>
            <c:numRef>
              <c:f>'Perfil Usuários'!$J$6:$J$10</c:f>
              <c:numCache>
                <c:formatCode>###0</c:formatCode>
                <c:ptCount val="5"/>
                <c:pt idx="0">
                  <c:v>2159</c:v>
                </c:pt>
                <c:pt idx="1">
                  <c:v>61</c:v>
                </c:pt>
                <c:pt idx="2">
                  <c:v>8</c:v>
                </c:pt>
                <c:pt idx="3">
                  <c:v>302</c:v>
                </c:pt>
                <c:pt idx="4">
                  <c:v>205</c:v>
                </c:pt>
              </c:numCache>
            </c:numRef>
          </c:val>
        </c:ser>
        <c:dLbls>
          <c:showLegendKey val="0"/>
          <c:showVal val="0"/>
          <c:showCatName val="0"/>
          <c:showSerName val="0"/>
          <c:showPercent val="0"/>
          <c:showBubbleSize val="0"/>
        </c:dLbls>
        <c:gapWidth val="70"/>
        <c:overlap val="-27"/>
        <c:axId val="217447960"/>
        <c:axId val="217546216"/>
      </c:barChart>
      <c:lineChart>
        <c:grouping val="standard"/>
        <c:varyColors val="0"/>
        <c:ser>
          <c:idx val="1"/>
          <c:order val="1"/>
          <c:tx>
            <c:strRef>
              <c:f>'Perfil Usuários'!$K$4</c:f>
              <c:strCache>
                <c:ptCount val="1"/>
                <c:pt idx="0">
                  <c:v>%</c:v>
                </c:pt>
              </c:strCache>
            </c:strRef>
          </c:tx>
          <c:spPr>
            <a:ln w="28575" cap="rnd">
              <a:noFill/>
              <a:round/>
            </a:ln>
            <a:effectLst/>
          </c:spPr>
          <c:marker>
            <c:symbol val="none"/>
          </c:marker>
          <c:dLbls>
            <c:dLbl>
              <c:idx val="1"/>
              <c:layout>
                <c:manualLayout>
                  <c:x val="2.3192282536723362E-2"/>
                  <c:y val="-2.43550106360755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642831622145249E-2"/>
                  <c:y val="-2.435501063607535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'Perfil Usuários'!$H$6:$H$10</c:f>
              <c:strCache>
                <c:ptCount val="5"/>
                <c:pt idx="0">
                  <c:v>Gays/MSM</c:v>
                </c:pt>
                <c:pt idx="1">
                  <c:v>Transwomen</c:v>
                </c:pt>
                <c:pt idx="2">
                  <c:v>Transmen</c:v>
                </c:pt>
                <c:pt idx="3">
                  <c:v>Cis women</c:v>
                </c:pt>
                <c:pt idx="4">
                  <c:v>Heterossexual cis men</c:v>
                </c:pt>
              </c:strCache>
            </c:strRef>
          </c:cat>
          <c:val>
            <c:numRef>
              <c:f>'Perfil Usuários'!$K$6:$K$10</c:f>
              <c:numCache>
                <c:formatCode>0.0%</c:formatCode>
                <c:ptCount val="5"/>
                <c:pt idx="0">
                  <c:v>0.78939670932358319</c:v>
                </c:pt>
                <c:pt idx="1">
                  <c:v>2.230347349177331E-2</c:v>
                </c:pt>
                <c:pt idx="2">
                  <c:v>2.9250457038391227E-3</c:v>
                </c:pt>
                <c:pt idx="3">
                  <c:v>0.11042047531992688</c:v>
                </c:pt>
                <c:pt idx="4">
                  <c:v>7.4954296160877509E-2</c:v>
                </c:pt>
              </c:numCache>
            </c:numRef>
          </c:val>
          <c:smooth val="0"/>
        </c:ser>
        <c:dLbls>
          <c:showLegendKey val="0"/>
          <c:showVal val="0"/>
          <c:showCatName val="0"/>
          <c:showSerName val="0"/>
          <c:showPercent val="0"/>
          <c:showBubbleSize val="0"/>
        </c:dLbls>
        <c:marker val="1"/>
        <c:smooth val="0"/>
        <c:axId val="217447960"/>
        <c:axId val="217546216"/>
      </c:lineChart>
      <c:catAx>
        <c:axId val="217447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217546216"/>
        <c:crosses val="autoZero"/>
        <c:auto val="1"/>
        <c:lblAlgn val="ctr"/>
        <c:lblOffset val="100"/>
        <c:noMultiLvlLbl val="0"/>
      </c:catAx>
      <c:valAx>
        <c:axId val="2175462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7447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DF5084-B1AA-459C-B27E-C85CEEE1D5B7}" type="doc">
      <dgm:prSet loTypeId="urn:microsoft.com/office/officeart/2005/8/layout/chevron1" loCatId="process" qsTypeId="urn:microsoft.com/office/officeart/2005/8/quickstyle/simple1" qsCatId="simple" csTypeId="urn:microsoft.com/office/officeart/2005/8/colors/accent1_2" csCatId="accent1" phldr="1"/>
      <dgm:spPr/>
    </dgm:pt>
    <dgm:pt modelId="{ACF4A3CC-9591-4CB0-9D89-256DB30B9758}">
      <dgm:prSet phldrT="[Texto]"/>
      <dgm:spPr/>
      <dgm:t>
        <a:bodyPr/>
        <a:lstStyle/>
        <a:p>
          <a:r>
            <a:rPr lang="pt-BR" dirty="0" err="1" smtClean="0"/>
            <a:t>Hormone</a:t>
          </a:r>
          <a:r>
            <a:rPr lang="pt-BR" dirty="0" smtClean="0"/>
            <a:t> </a:t>
          </a:r>
          <a:r>
            <a:rPr lang="pt-BR" dirty="0" err="1" smtClean="0"/>
            <a:t>therapy</a:t>
          </a:r>
          <a:endParaRPr lang="pt-BR" dirty="0"/>
        </a:p>
      </dgm:t>
    </dgm:pt>
    <dgm:pt modelId="{E2CAA179-5AE7-4AA1-AFB8-EC9B8E254BDE}" type="parTrans" cxnId="{255CF18B-368A-44E8-9D7B-4E413759B83B}">
      <dgm:prSet/>
      <dgm:spPr/>
      <dgm:t>
        <a:bodyPr/>
        <a:lstStyle/>
        <a:p>
          <a:endParaRPr lang="pt-BR"/>
        </a:p>
      </dgm:t>
    </dgm:pt>
    <dgm:pt modelId="{37310B10-EDA9-48C4-828B-D3D57E69763B}" type="sibTrans" cxnId="{255CF18B-368A-44E8-9D7B-4E413759B83B}">
      <dgm:prSet/>
      <dgm:spPr/>
      <dgm:t>
        <a:bodyPr/>
        <a:lstStyle/>
        <a:p>
          <a:endParaRPr lang="pt-BR"/>
        </a:p>
      </dgm:t>
    </dgm:pt>
    <dgm:pt modelId="{2AAD9E06-90B7-4290-B62E-033FAB1FAEC5}">
      <dgm:prSet phldrT="[Texto]"/>
      <dgm:spPr/>
      <dgm:t>
        <a:bodyPr/>
        <a:lstStyle/>
        <a:p>
          <a:r>
            <a:rPr lang="pt-BR" dirty="0" smtClean="0"/>
            <a:t>HAART/PEP/</a:t>
          </a:r>
          <a:r>
            <a:rPr lang="pt-BR" dirty="0" err="1" smtClean="0"/>
            <a:t>PrEP</a:t>
          </a:r>
          <a:endParaRPr lang="pt-BR" dirty="0"/>
        </a:p>
      </dgm:t>
    </dgm:pt>
    <dgm:pt modelId="{BD129E90-04B6-466C-BC47-A2F5F8ED5FE1}" type="parTrans" cxnId="{8E71F258-85AB-403D-A5B8-10554C71189A}">
      <dgm:prSet/>
      <dgm:spPr/>
      <dgm:t>
        <a:bodyPr/>
        <a:lstStyle/>
        <a:p>
          <a:endParaRPr lang="pt-BR"/>
        </a:p>
      </dgm:t>
    </dgm:pt>
    <dgm:pt modelId="{79C749CB-94A0-4A13-AD4D-870C82320299}" type="sibTrans" cxnId="{8E71F258-85AB-403D-A5B8-10554C71189A}">
      <dgm:prSet/>
      <dgm:spPr/>
      <dgm:t>
        <a:bodyPr/>
        <a:lstStyle/>
        <a:p>
          <a:endParaRPr lang="pt-BR"/>
        </a:p>
      </dgm:t>
    </dgm:pt>
    <dgm:pt modelId="{E83CB6D4-FC22-4842-B0A4-ED7F09D5EA4B}">
      <dgm:prSet phldrT="[Texto]"/>
      <dgm:spPr/>
      <dgm:t>
        <a:bodyPr/>
        <a:lstStyle/>
        <a:p>
          <a:r>
            <a:rPr lang="pt-BR" dirty="0" err="1" smtClean="0"/>
            <a:t>Hormone</a:t>
          </a:r>
          <a:r>
            <a:rPr lang="pt-BR" dirty="0" smtClean="0"/>
            <a:t> </a:t>
          </a:r>
          <a:r>
            <a:rPr lang="pt-BR" dirty="0" err="1" smtClean="0"/>
            <a:t>therapy</a:t>
          </a:r>
          <a:r>
            <a:rPr lang="pt-BR" dirty="0" smtClean="0"/>
            <a:t> </a:t>
          </a:r>
        </a:p>
        <a:p>
          <a:r>
            <a:rPr lang="pt-BR" dirty="0" smtClean="0"/>
            <a:t>+ HAART</a:t>
          </a:r>
          <a:endParaRPr lang="pt-BR" dirty="0"/>
        </a:p>
      </dgm:t>
    </dgm:pt>
    <dgm:pt modelId="{2BB1187F-0ABB-498C-AA31-8EE657BD4D20}" type="parTrans" cxnId="{2EC1EE61-0001-43AB-95C2-F883A8360AD4}">
      <dgm:prSet/>
      <dgm:spPr/>
      <dgm:t>
        <a:bodyPr/>
        <a:lstStyle/>
        <a:p>
          <a:endParaRPr lang="pt-BR"/>
        </a:p>
      </dgm:t>
    </dgm:pt>
    <dgm:pt modelId="{F46FF9B4-4991-41F6-93EF-35536E1A461E}" type="sibTrans" cxnId="{2EC1EE61-0001-43AB-95C2-F883A8360AD4}">
      <dgm:prSet/>
      <dgm:spPr/>
      <dgm:t>
        <a:bodyPr/>
        <a:lstStyle/>
        <a:p>
          <a:endParaRPr lang="pt-BR"/>
        </a:p>
      </dgm:t>
    </dgm:pt>
    <dgm:pt modelId="{7D191D93-B022-426D-9E79-5214F90CCE31}" type="pres">
      <dgm:prSet presAssocID="{39DF5084-B1AA-459C-B27E-C85CEEE1D5B7}" presName="Name0" presStyleCnt="0">
        <dgm:presLayoutVars>
          <dgm:dir/>
          <dgm:animLvl val="lvl"/>
          <dgm:resizeHandles val="exact"/>
        </dgm:presLayoutVars>
      </dgm:prSet>
      <dgm:spPr/>
    </dgm:pt>
    <dgm:pt modelId="{CD20477C-C735-48A3-B173-00DA534FF3A1}" type="pres">
      <dgm:prSet presAssocID="{ACF4A3CC-9591-4CB0-9D89-256DB30B9758}" presName="parTxOnly" presStyleLbl="node1" presStyleIdx="0" presStyleCnt="3">
        <dgm:presLayoutVars>
          <dgm:chMax val="0"/>
          <dgm:chPref val="0"/>
          <dgm:bulletEnabled val="1"/>
        </dgm:presLayoutVars>
      </dgm:prSet>
      <dgm:spPr/>
      <dgm:t>
        <a:bodyPr/>
        <a:lstStyle/>
        <a:p>
          <a:endParaRPr lang="pt-BR"/>
        </a:p>
      </dgm:t>
    </dgm:pt>
    <dgm:pt modelId="{9DD750B5-CF7C-4F6C-918D-F1DE77FF8239}" type="pres">
      <dgm:prSet presAssocID="{37310B10-EDA9-48C4-828B-D3D57E69763B}" presName="parTxOnlySpace" presStyleCnt="0"/>
      <dgm:spPr/>
    </dgm:pt>
    <dgm:pt modelId="{97101927-718C-4E04-B85C-425003D815F3}" type="pres">
      <dgm:prSet presAssocID="{2AAD9E06-90B7-4290-B62E-033FAB1FAEC5}" presName="parTxOnly" presStyleLbl="node1" presStyleIdx="1" presStyleCnt="3">
        <dgm:presLayoutVars>
          <dgm:chMax val="0"/>
          <dgm:chPref val="0"/>
          <dgm:bulletEnabled val="1"/>
        </dgm:presLayoutVars>
      </dgm:prSet>
      <dgm:spPr/>
      <dgm:t>
        <a:bodyPr/>
        <a:lstStyle/>
        <a:p>
          <a:endParaRPr lang="pt-BR"/>
        </a:p>
      </dgm:t>
    </dgm:pt>
    <dgm:pt modelId="{A048802B-9E14-4B1B-ADBA-0661503EE6B0}" type="pres">
      <dgm:prSet presAssocID="{79C749CB-94A0-4A13-AD4D-870C82320299}" presName="parTxOnlySpace" presStyleCnt="0"/>
      <dgm:spPr/>
    </dgm:pt>
    <dgm:pt modelId="{0EC016DF-AD27-477E-9BC6-8297404B9654}" type="pres">
      <dgm:prSet presAssocID="{E83CB6D4-FC22-4842-B0A4-ED7F09D5EA4B}" presName="parTxOnly" presStyleLbl="node1" presStyleIdx="2" presStyleCnt="3">
        <dgm:presLayoutVars>
          <dgm:chMax val="0"/>
          <dgm:chPref val="0"/>
          <dgm:bulletEnabled val="1"/>
        </dgm:presLayoutVars>
      </dgm:prSet>
      <dgm:spPr/>
      <dgm:t>
        <a:bodyPr/>
        <a:lstStyle/>
        <a:p>
          <a:endParaRPr lang="pt-BR"/>
        </a:p>
      </dgm:t>
    </dgm:pt>
  </dgm:ptLst>
  <dgm:cxnLst>
    <dgm:cxn modelId="{255CF18B-368A-44E8-9D7B-4E413759B83B}" srcId="{39DF5084-B1AA-459C-B27E-C85CEEE1D5B7}" destId="{ACF4A3CC-9591-4CB0-9D89-256DB30B9758}" srcOrd="0" destOrd="0" parTransId="{E2CAA179-5AE7-4AA1-AFB8-EC9B8E254BDE}" sibTransId="{37310B10-EDA9-48C4-828B-D3D57E69763B}"/>
    <dgm:cxn modelId="{1F891F3A-4AAF-4371-906F-8C2C91AB2B00}" type="presOf" srcId="{E83CB6D4-FC22-4842-B0A4-ED7F09D5EA4B}" destId="{0EC016DF-AD27-477E-9BC6-8297404B9654}" srcOrd="0" destOrd="0" presId="urn:microsoft.com/office/officeart/2005/8/layout/chevron1"/>
    <dgm:cxn modelId="{B678B719-3CCB-4CE0-B98D-69E9520565B8}" type="presOf" srcId="{2AAD9E06-90B7-4290-B62E-033FAB1FAEC5}" destId="{97101927-718C-4E04-B85C-425003D815F3}" srcOrd="0" destOrd="0" presId="urn:microsoft.com/office/officeart/2005/8/layout/chevron1"/>
    <dgm:cxn modelId="{A04509E9-F747-49EA-9D63-E0D637B29791}" type="presOf" srcId="{ACF4A3CC-9591-4CB0-9D89-256DB30B9758}" destId="{CD20477C-C735-48A3-B173-00DA534FF3A1}" srcOrd="0" destOrd="0" presId="urn:microsoft.com/office/officeart/2005/8/layout/chevron1"/>
    <dgm:cxn modelId="{2EC1EE61-0001-43AB-95C2-F883A8360AD4}" srcId="{39DF5084-B1AA-459C-B27E-C85CEEE1D5B7}" destId="{E83CB6D4-FC22-4842-B0A4-ED7F09D5EA4B}" srcOrd="2" destOrd="0" parTransId="{2BB1187F-0ABB-498C-AA31-8EE657BD4D20}" sibTransId="{F46FF9B4-4991-41F6-93EF-35536E1A461E}"/>
    <dgm:cxn modelId="{8E71F258-85AB-403D-A5B8-10554C71189A}" srcId="{39DF5084-B1AA-459C-B27E-C85CEEE1D5B7}" destId="{2AAD9E06-90B7-4290-B62E-033FAB1FAEC5}" srcOrd="1" destOrd="0" parTransId="{BD129E90-04B6-466C-BC47-A2F5F8ED5FE1}" sibTransId="{79C749CB-94A0-4A13-AD4D-870C82320299}"/>
    <dgm:cxn modelId="{290E0082-02C7-4269-AE9E-9C74A3536A44}" type="presOf" srcId="{39DF5084-B1AA-459C-B27E-C85CEEE1D5B7}" destId="{7D191D93-B022-426D-9E79-5214F90CCE31}" srcOrd="0" destOrd="0" presId="urn:microsoft.com/office/officeart/2005/8/layout/chevron1"/>
    <dgm:cxn modelId="{4EA2B003-D53C-4777-BC96-3AAF29251464}" type="presParOf" srcId="{7D191D93-B022-426D-9E79-5214F90CCE31}" destId="{CD20477C-C735-48A3-B173-00DA534FF3A1}" srcOrd="0" destOrd="0" presId="urn:microsoft.com/office/officeart/2005/8/layout/chevron1"/>
    <dgm:cxn modelId="{8BBB6D51-5F77-4151-BB9F-7760043F6D09}" type="presParOf" srcId="{7D191D93-B022-426D-9E79-5214F90CCE31}" destId="{9DD750B5-CF7C-4F6C-918D-F1DE77FF8239}" srcOrd="1" destOrd="0" presId="urn:microsoft.com/office/officeart/2005/8/layout/chevron1"/>
    <dgm:cxn modelId="{CB031113-E279-43F1-AF1D-C420EF562A26}" type="presParOf" srcId="{7D191D93-B022-426D-9E79-5214F90CCE31}" destId="{97101927-718C-4E04-B85C-425003D815F3}" srcOrd="2" destOrd="0" presId="urn:microsoft.com/office/officeart/2005/8/layout/chevron1"/>
    <dgm:cxn modelId="{EF507B91-68A5-40F3-931B-B893AAA5F7D3}" type="presParOf" srcId="{7D191D93-B022-426D-9E79-5214F90CCE31}" destId="{A048802B-9E14-4B1B-ADBA-0661503EE6B0}" srcOrd="3" destOrd="0" presId="urn:microsoft.com/office/officeart/2005/8/layout/chevron1"/>
    <dgm:cxn modelId="{ED681DF7-A51C-4641-83F7-73DE934B081A}" type="presParOf" srcId="{7D191D93-B022-426D-9E79-5214F90CCE31}" destId="{0EC016DF-AD27-477E-9BC6-8297404B9654}"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20477C-C735-48A3-B173-00DA534FF3A1}">
      <dsp:nvSpPr>
        <dsp:cNvPr id="0" name=""/>
        <dsp:cNvSpPr/>
      </dsp:nvSpPr>
      <dsp:spPr>
        <a:xfrm>
          <a:off x="1784" y="0"/>
          <a:ext cx="2173833" cy="6887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pt-BR" sz="1500" kern="1200" dirty="0" err="1" smtClean="0"/>
            <a:t>Hormone</a:t>
          </a:r>
          <a:r>
            <a:rPr lang="pt-BR" sz="1500" kern="1200" dirty="0" smtClean="0"/>
            <a:t> </a:t>
          </a:r>
          <a:r>
            <a:rPr lang="pt-BR" sz="1500" kern="1200" dirty="0" err="1" smtClean="0"/>
            <a:t>therapy</a:t>
          </a:r>
          <a:endParaRPr lang="pt-BR" sz="1500" kern="1200" dirty="0"/>
        </a:p>
      </dsp:txBody>
      <dsp:txXfrm>
        <a:off x="346147" y="0"/>
        <a:ext cx="1485107" cy="688726"/>
      </dsp:txXfrm>
    </dsp:sp>
    <dsp:sp modelId="{97101927-718C-4E04-B85C-425003D815F3}">
      <dsp:nvSpPr>
        <dsp:cNvPr id="0" name=""/>
        <dsp:cNvSpPr/>
      </dsp:nvSpPr>
      <dsp:spPr>
        <a:xfrm>
          <a:off x="1958234" y="0"/>
          <a:ext cx="2173833" cy="6887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pt-BR" sz="1500" kern="1200" dirty="0" smtClean="0"/>
            <a:t>HAART/PEP/</a:t>
          </a:r>
          <a:r>
            <a:rPr lang="pt-BR" sz="1500" kern="1200" dirty="0" err="1" smtClean="0"/>
            <a:t>PrEP</a:t>
          </a:r>
          <a:endParaRPr lang="pt-BR" sz="1500" kern="1200" dirty="0"/>
        </a:p>
      </dsp:txBody>
      <dsp:txXfrm>
        <a:off x="2302597" y="0"/>
        <a:ext cx="1485107" cy="688726"/>
      </dsp:txXfrm>
    </dsp:sp>
    <dsp:sp modelId="{0EC016DF-AD27-477E-9BC6-8297404B9654}">
      <dsp:nvSpPr>
        <dsp:cNvPr id="0" name=""/>
        <dsp:cNvSpPr/>
      </dsp:nvSpPr>
      <dsp:spPr>
        <a:xfrm>
          <a:off x="3914684" y="0"/>
          <a:ext cx="2173833" cy="688726"/>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pt-BR" sz="1500" kern="1200" dirty="0" err="1" smtClean="0"/>
            <a:t>Hormone</a:t>
          </a:r>
          <a:r>
            <a:rPr lang="pt-BR" sz="1500" kern="1200" dirty="0" smtClean="0"/>
            <a:t> </a:t>
          </a:r>
          <a:r>
            <a:rPr lang="pt-BR" sz="1500" kern="1200" dirty="0" err="1" smtClean="0"/>
            <a:t>therapy</a:t>
          </a:r>
          <a:r>
            <a:rPr lang="pt-BR" sz="1500" kern="1200" dirty="0" smtClean="0"/>
            <a:t> </a:t>
          </a:r>
        </a:p>
        <a:p>
          <a:pPr lvl="0" algn="ctr" defTabSz="666750">
            <a:lnSpc>
              <a:spcPct val="90000"/>
            </a:lnSpc>
            <a:spcBef>
              <a:spcPct val="0"/>
            </a:spcBef>
            <a:spcAft>
              <a:spcPct val="35000"/>
            </a:spcAft>
          </a:pPr>
          <a:r>
            <a:rPr lang="pt-BR" sz="1500" kern="1200" dirty="0" smtClean="0"/>
            <a:t>+ HAART</a:t>
          </a:r>
          <a:endParaRPr lang="pt-BR" sz="1500" kern="1200" dirty="0"/>
        </a:p>
      </dsp:txBody>
      <dsp:txXfrm>
        <a:off x="4259047" y="0"/>
        <a:ext cx="1485107" cy="6887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7.png"/></Relationships>
</file>

<file path=ppt/drawings/drawing1.xml><?xml version="1.0" encoding="utf-8"?>
<c:userShapes xmlns:c="http://schemas.openxmlformats.org/drawingml/2006/chart">
  <cdr:relSizeAnchor xmlns:cdr="http://schemas.openxmlformats.org/drawingml/2006/chartDrawing">
    <cdr:from>
      <cdr:x>0.27153</cdr:x>
      <cdr:y>0.08036</cdr:y>
    </cdr:from>
    <cdr:to>
      <cdr:x>0.28894</cdr:x>
      <cdr:y>0.12384</cdr:y>
    </cdr:to>
    <cdr:sp macro="" textlink="">
      <cdr:nvSpPr>
        <cdr:cNvPr id="2" name="CaixaDeTexto 1"/>
        <cdr:cNvSpPr txBox="1"/>
      </cdr:nvSpPr>
      <cdr:spPr>
        <a:xfrm xmlns:a="http://schemas.openxmlformats.org/drawingml/2006/main">
          <a:off x="2246192" y="399269"/>
          <a:ext cx="144016"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0.31836</cdr:x>
      <cdr:y>0.42229</cdr:y>
    </cdr:from>
    <cdr:to>
      <cdr:x>0.45513</cdr:x>
      <cdr:y>0.50901</cdr:y>
    </cdr:to>
    <cdr:sp macro="" textlink="">
      <cdr:nvSpPr>
        <cdr:cNvPr id="3" name="CaixaDeTexto 4"/>
        <cdr:cNvSpPr txBox="1"/>
      </cdr:nvSpPr>
      <cdr:spPr>
        <a:xfrm xmlns:a="http://schemas.openxmlformats.org/drawingml/2006/main">
          <a:off x="2633629" y="2098150"/>
          <a:ext cx="1131410" cy="4308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xmlns:a="http://schemas.openxmlformats.org/drawingml/2006/main">
          <a:pPr algn="ctr"/>
          <a:r>
            <a:rPr lang="pt-BR" sz="1100" b="1" u="sng" dirty="0" smtClean="0">
              <a:solidFill>
                <a:srgbClr val="80B6E6"/>
              </a:solidFill>
            </a:rPr>
            <a:t>MSM </a:t>
          </a:r>
          <a:r>
            <a:rPr lang="pt-BR" sz="1100" b="1" u="sng" dirty="0" err="1" smtClean="0">
              <a:solidFill>
                <a:srgbClr val="80B6E6"/>
              </a:solidFill>
            </a:rPr>
            <a:t>Conscripts</a:t>
          </a:r>
          <a:endParaRPr lang="pt-BR" sz="1100" b="1" u="sng" dirty="0">
            <a:solidFill>
              <a:srgbClr val="80B6E6"/>
            </a:solidFill>
          </a:endParaRPr>
        </a:p>
      </cdr:txBody>
    </cdr:sp>
  </cdr:relSizeAnchor>
  <cdr:relSizeAnchor xmlns:cdr="http://schemas.openxmlformats.org/drawingml/2006/chartDrawing">
    <cdr:from>
      <cdr:x>0.19788</cdr:x>
      <cdr:y>0.46281</cdr:y>
    </cdr:from>
    <cdr:to>
      <cdr:x>0.33414</cdr:x>
      <cdr:y>0.51546</cdr:y>
    </cdr:to>
    <cdr:sp macro="" textlink="">
      <cdr:nvSpPr>
        <cdr:cNvPr id="4" name="CaixaDeTexto 4"/>
        <cdr:cNvSpPr txBox="1"/>
      </cdr:nvSpPr>
      <cdr:spPr>
        <a:xfrm xmlns:a="http://schemas.openxmlformats.org/drawingml/2006/main">
          <a:off x="1636989" y="2299483"/>
          <a:ext cx="1127134"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xmlns:a="http://schemas.openxmlformats.org/drawingml/2006/main">
          <a:r>
            <a:rPr lang="pt-BR" sz="1100" b="1" u="sng" dirty="0" err="1" smtClean="0">
              <a:solidFill>
                <a:schemeClr val="tx1"/>
              </a:solidFill>
            </a:rPr>
            <a:t>Conscripts</a:t>
          </a:r>
          <a:endParaRPr lang="pt-BR" sz="1100" b="1" u="sng" dirty="0">
            <a:solidFill>
              <a:schemeClr val="tx1"/>
            </a:solidFill>
          </a:endParaRPr>
        </a:p>
      </cdr:txBody>
    </cdr:sp>
  </cdr:relSizeAnchor>
  <cdr:relSizeAnchor xmlns:cdr="http://schemas.openxmlformats.org/drawingml/2006/chartDrawing">
    <cdr:from>
      <cdr:x>0.06216</cdr:x>
      <cdr:y>0.45816</cdr:y>
    </cdr:from>
    <cdr:to>
      <cdr:x>0.18085</cdr:x>
      <cdr:y>0.51081</cdr:y>
    </cdr:to>
    <cdr:sp macro="" textlink="">
      <cdr:nvSpPr>
        <cdr:cNvPr id="5" name="CaixaDeTexto 4"/>
        <cdr:cNvSpPr txBox="1"/>
      </cdr:nvSpPr>
      <cdr:spPr>
        <a:xfrm xmlns:a="http://schemas.openxmlformats.org/drawingml/2006/main">
          <a:off x="514205" y="2276399"/>
          <a:ext cx="981836"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xmlns:a="http://schemas.openxmlformats.org/drawingml/2006/main">
          <a:r>
            <a:rPr lang="pt-BR" sz="1100" b="1" u="sng" dirty="0" smtClean="0">
              <a:solidFill>
                <a:srgbClr val="4F81BD"/>
              </a:solidFill>
            </a:rPr>
            <a:t>GP</a:t>
          </a:r>
          <a:endParaRPr lang="pt-BR" sz="1100" b="1" u="sng" dirty="0">
            <a:solidFill>
              <a:srgbClr val="4F81BD"/>
            </a:solidFill>
          </a:endParaRPr>
        </a:p>
      </cdr:txBody>
    </cdr:sp>
  </cdr:relSizeAnchor>
  <cdr:relSizeAnchor xmlns:cdr="http://schemas.openxmlformats.org/drawingml/2006/chartDrawing">
    <cdr:from>
      <cdr:x>0.79409</cdr:x>
      <cdr:y>0.44005</cdr:y>
    </cdr:from>
    <cdr:to>
      <cdr:x>0.91278</cdr:x>
      <cdr:y>0.4927</cdr:y>
    </cdr:to>
    <cdr:sp macro="" textlink="">
      <cdr:nvSpPr>
        <cdr:cNvPr id="6" name="CaixaDeTexto 4"/>
        <cdr:cNvSpPr txBox="1"/>
      </cdr:nvSpPr>
      <cdr:spPr>
        <a:xfrm xmlns:a="http://schemas.openxmlformats.org/drawingml/2006/main">
          <a:off x="6569078" y="2186417"/>
          <a:ext cx="981836"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xmlns:a="http://schemas.openxmlformats.org/drawingml/2006/main">
          <a:r>
            <a:rPr lang="pt-BR" sz="1100" b="1" u="sng" dirty="0" smtClean="0">
              <a:solidFill>
                <a:srgbClr val="00CC99"/>
              </a:solidFill>
            </a:rPr>
            <a:t>FCSW</a:t>
          </a:r>
          <a:endParaRPr lang="pt-BR" sz="1100" b="1" u="sng" dirty="0">
            <a:solidFill>
              <a:srgbClr val="00CC99"/>
            </a:solidFill>
          </a:endParaRPr>
        </a:p>
      </cdr:txBody>
    </cdr:sp>
  </cdr:relSizeAnchor>
  <cdr:relSizeAnchor xmlns:cdr="http://schemas.openxmlformats.org/drawingml/2006/chartDrawing">
    <cdr:from>
      <cdr:x>0.9076</cdr:x>
      <cdr:y>0.42876</cdr:y>
    </cdr:from>
    <cdr:to>
      <cdr:x>0.99584</cdr:x>
      <cdr:y>0.48142</cdr:y>
    </cdr:to>
    <cdr:sp macro="" textlink="">
      <cdr:nvSpPr>
        <cdr:cNvPr id="7" name="CaixaDeTexto 4"/>
        <cdr:cNvSpPr txBox="1"/>
      </cdr:nvSpPr>
      <cdr:spPr>
        <a:xfrm xmlns:a="http://schemas.openxmlformats.org/drawingml/2006/main">
          <a:off x="7508121" y="2130333"/>
          <a:ext cx="729916"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xmlns:a="http://schemas.openxmlformats.org/drawingml/2006/main">
          <a:r>
            <a:rPr lang="pt-BR" sz="1100" b="1" u="sng" dirty="0" smtClean="0">
              <a:solidFill>
                <a:srgbClr val="9999FF"/>
              </a:solidFill>
            </a:rPr>
            <a:t>PWUD</a:t>
          </a:r>
          <a:endParaRPr lang="pt-BR" sz="1100" b="1" u="sng" dirty="0">
            <a:solidFill>
              <a:srgbClr val="9999FF"/>
            </a:solidFill>
          </a:endParaRPr>
        </a:p>
      </cdr:txBody>
    </cdr:sp>
  </cdr:relSizeAnchor>
  <cdr:relSizeAnchor xmlns:cdr="http://schemas.openxmlformats.org/drawingml/2006/chartDrawing">
    <cdr:from>
      <cdr:x>0.79718</cdr:x>
      <cdr:y>0</cdr:y>
    </cdr:from>
    <cdr:to>
      <cdr:x>1</cdr:x>
      <cdr:y>0.17084</cdr:y>
    </cdr:to>
    <cdr:pic>
      <cdr:nvPicPr>
        <cdr:cNvPr id="8" name="Imagem 7"/>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6485085" y="-1544489"/>
          <a:ext cx="1649946" cy="838068"/>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0.85908</cdr:x>
      <cdr:y>0.0736</cdr:y>
    </cdr:from>
    <cdr:to>
      <cdr:x>0.94721</cdr:x>
      <cdr:y>0.12393</cdr:y>
    </cdr:to>
    <cdr:sp macro="" textlink="">
      <cdr:nvSpPr>
        <cdr:cNvPr id="2" name="CaixaDeTexto 1"/>
        <cdr:cNvSpPr txBox="1"/>
      </cdr:nvSpPr>
      <cdr:spPr>
        <a:xfrm xmlns:a="http://schemas.openxmlformats.org/drawingml/2006/main">
          <a:off x="8279341" y="441060"/>
          <a:ext cx="849313" cy="301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t-BR" sz="1200" b="1" dirty="0"/>
            <a:t>N </a:t>
          </a:r>
          <a:r>
            <a:rPr lang="pt-BR" sz="1200" b="1" dirty="0" smtClean="0"/>
            <a:t>=2735</a:t>
          </a:r>
          <a:endParaRPr lang="pt-BR" sz="12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0D77CA-371A-434C-AF7B-127DB4890BD4}" type="datetimeFigureOut">
              <a:rPr lang="pt-BR" smtClean="0"/>
              <a:t>24/07/2018</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58B06-8D42-47CD-8B45-EBA8519F3F82}" type="slidenum">
              <a:rPr lang="pt-BR" smtClean="0"/>
              <a:t>‹#›</a:t>
            </a:fld>
            <a:endParaRPr lang="pt-BR"/>
          </a:p>
        </p:txBody>
      </p:sp>
    </p:spTree>
    <p:extLst>
      <p:ext uri="{BB962C8B-B14F-4D97-AF65-F5344CB8AC3E}">
        <p14:creationId xmlns:p14="http://schemas.microsoft.com/office/powerpoint/2010/main" val="4072191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smtClean="0">
                <a:solidFill>
                  <a:schemeClr val="tx1"/>
                </a:solidFill>
                <a:effectLst/>
                <a:latin typeface="+mn-lt"/>
                <a:ea typeface="+mn-ea"/>
                <a:cs typeface="+mn-cs"/>
              </a:rPr>
              <a:t>Good afternoon everyone. My name is Alícia Krüger, I am pharmacist, and I work at the Department of STIs, HIV/AIDS and Viral Hepatitis of Ministry of Health of Brazil, on HIV Combination Prevention Actions focused on </a:t>
            </a:r>
            <a:r>
              <a:rPr lang="en-US" sz="1200" kern="1200" dirty="0" err="1" smtClean="0">
                <a:solidFill>
                  <a:schemeClr val="tx1"/>
                </a:solidFill>
                <a:effectLst/>
                <a:latin typeface="+mn-lt"/>
                <a:ea typeface="+mn-ea"/>
                <a:cs typeface="+mn-cs"/>
              </a:rPr>
              <a:t>transpeople</a:t>
            </a:r>
            <a:r>
              <a:rPr lang="en-US" sz="1200" kern="1200" dirty="0" smtClean="0">
                <a:solidFill>
                  <a:schemeClr val="tx1"/>
                </a:solidFill>
                <a:effectLst/>
                <a:latin typeface="+mn-lt"/>
                <a:ea typeface="+mn-ea"/>
                <a:cs typeface="+mn-cs"/>
              </a:rPr>
              <a:t>, cisgender women and youth. I am also the current president of the Brazilian Professional Association for Transgender Health (BRPATH)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the Brazilian Chapter of the World Professional Association for Transgender Health (WPATH). I would like to begin my speech by thanking IAS and other partners for allowing me to be part of such an important session. </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C6B58B06-8D42-47CD-8B45-EBA8519F3F82}" type="slidenum">
              <a:rPr lang="pt-BR" smtClean="0"/>
              <a:t>1</a:t>
            </a:fld>
            <a:endParaRPr lang="pt-BR"/>
          </a:p>
        </p:txBody>
      </p:sp>
    </p:spTree>
    <p:extLst>
      <p:ext uri="{BB962C8B-B14F-4D97-AF65-F5344CB8AC3E}">
        <p14:creationId xmlns:p14="http://schemas.microsoft.com/office/powerpoint/2010/main" val="2545523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smtClean="0">
                <a:solidFill>
                  <a:schemeClr val="tx1"/>
                </a:solidFill>
                <a:effectLst/>
                <a:latin typeface="+mn-lt"/>
                <a:ea typeface="+mn-ea"/>
                <a:cs typeface="+mn-cs"/>
              </a:rPr>
              <a:t>So, I would like to start by talking about Brazil’s legal environment concerning </a:t>
            </a:r>
            <a:r>
              <a:rPr lang="en-US" sz="1200" kern="1200" dirty="0" err="1" smtClean="0">
                <a:solidFill>
                  <a:schemeClr val="tx1"/>
                </a:solidFill>
                <a:effectLst/>
                <a:latin typeface="+mn-lt"/>
                <a:ea typeface="+mn-ea"/>
                <a:cs typeface="+mn-cs"/>
              </a:rPr>
              <a:t>transpeople</a:t>
            </a:r>
            <a:r>
              <a:rPr lang="en-US" sz="1200" kern="1200" dirty="0" smtClean="0">
                <a:solidFill>
                  <a:schemeClr val="tx1"/>
                </a:solidFill>
                <a:effectLst/>
                <a:latin typeface="+mn-lt"/>
                <a:ea typeface="+mn-ea"/>
                <a:cs typeface="+mn-cs"/>
              </a:rPr>
              <a:t>. I am happy to say that Brazil is one of the few countries worldwide to allow transgender people to change their names and gender in official documents without needing medical evaluations or judicial decisions, thanks to a Supreme Court decision. Moreover, Brazil’s Supreme Electoral Court has also decided that transgender persons can apply for election according to their gender identity </a:t>
            </a:r>
            <a:r>
              <a:rPr lang="en-US" sz="1200" b="1" kern="1200" dirty="0" smtClean="0">
                <a:solidFill>
                  <a:schemeClr val="tx1"/>
                </a:solidFill>
                <a:effectLst/>
                <a:latin typeface="+mn-lt"/>
                <a:ea typeface="+mn-ea"/>
                <a:cs typeface="+mn-cs"/>
              </a:rPr>
              <a:t>(gender political party quota)</a:t>
            </a:r>
            <a:r>
              <a:rPr lang="en-US" sz="1200" kern="1200" dirty="0" smtClean="0">
                <a:solidFill>
                  <a:schemeClr val="tx1"/>
                </a:solidFill>
                <a:effectLst/>
                <a:latin typeface="+mn-lt"/>
                <a:ea typeface="+mn-ea"/>
                <a:cs typeface="+mn-cs"/>
              </a:rPr>
              <a:t>. Otherwise, unfortunately, not everything is good news.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Brazil is the country that most murders </a:t>
            </a:r>
            <a:r>
              <a:rPr lang="en-US" sz="1200" kern="1200" dirty="0" err="1" smtClean="0">
                <a:solidFill>
                  <a:schemeClr val="tx1"/>
                </a:solidFill>
                <a:effectLst/>
                <a:latin typeface="+mn-lt"/>
                <a:ea typeface="+mn-ea"/>
                <a:cs typeface="+mn-cs"/>
              </a:rPr>
              <a:t>transpeople</a:t>
            </a:r>
            <a:r>
              <a:rPr lang="en-US" sz="1200" kern="1200" dirty="0" smtClean="0">
                <a:solidFill>
                  <a:schemeClr val="tx1"/>
                </a:solidFill>
                <a:effectLst/>
                <a:latin typeface="+mn-lt"/>
                <a:ea typeface="+mn-ea"/>
                <a:cs typeface="+mn-cs"/>
              </a:rPr>
              <a:t> in the world, according to TGEU’s data in 2016.</a:t>
            </a:r>
            <a:endParaRPr lang="pt-B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pt-BR" dirty="0" smtClean="0"/>
          </a:p>
          <a:p>
            <a:endParaRPr lang="pt-BR" dirty="0"/>
          </a:p>
        </p:txBody>
      </p:sp>
      <p:sp>
        <p:nvSpPr>
          <p:cNvPr id="4" name="Espaço Reservado para Número de Slide 3"/>
          <p:cNvSpPr>
            <a:spLocks noGrp="1"/>
          </p:cNvSpPr>
          <p:nvPr>
            <p:ph type="sldNum" sz="quarter" idx="10"/>
          </p:nvPr>
        </p:nvSpPr>
        <p:spPr/>
        <p:txBody>
          <a:bodyPr/>
          <a:lstStyle/>
          <a:p>
            <a:fld id="{C6B58B06-8D42-47CD-8B45-EBA8519F3F82}" type="slidenum">
              <a:rPr lang="pt-BR" smtClean="0"/>
              <a:t>3</a:t>
            </a:fld>
            <a:endParaRPr lang="pt-BR"/>
          </a:p>
        </p:txBody>
      </p:sp>
    </p:spTree>
    <p:extLst>
      <p:ext uri="{BB962C8B-B14F-4D97-AF65-F5344CB8AC3E}">
        <p14:creationId xmlns:p14="http://schemas.microsoft.com/office/powerpoint/2010/main" val="129912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smtClean="0">
                <a:solidFill>
                  <a:schemeClr val="tx1"/>
                </a:solidFill>
                <a:effectLst/>
                <a:latin typeface="+mn-lt"/>
                <a:ea typeface="+mn-ea"/>
                <a:cs typeface="+mn-cs"/>
              </a:rPr>
              <a:t>Talking about health, in Brazil there is a National Policy for the Comprehensive Health of LGBT Persons established by law. It offers transgender</a:t>
            </a:r>
            <a:r>
              <a:rPr lang="en-US" sz="1200" kern="1200" baseline="0" dirty="0" smtClean="0">
                <a:solidFill>
                  <a:schemeClr val="tx1"/>
                </a:solidFill>
                <a:effectLst/>
                <a:latin typeface="+mn-lt"/>
                <a:ea typeface="+mn-ea"/>
                <a:cs typeface="+mn-cs"/>
              </a:rPr>
              <a:t> people </a:t>
            </a:r>
            <a:r>
              <a:rPr lang="en-US" sz="1200" kern="1200" dirty="0" smtClean="0">
                <a:solidFill>
                  <a:schemeClr val="tx1"/>
                </a:solidFill>
                <a:effectLst/>
                <a:latin typeface="+mn-lt"/>
                <a:ea typeface="+mn-ea"/>
                <a:cs typeface="+mn-cs"/>
              </a:rPr>
              <a:t>procedures such as hormones and surgeries free of charge and it establishes respect and gender recognition for all within healthcare services. </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C6B58B06-8D42-47CD-8B45-EBA8519F3F82}" type="slidenum">
              <a:rPr lang="pt-BR" smtClean="0"/>
              <a:t>4</a:t>
            </a:fld>
            <a:endParaRPr lang="pt-BR"/>
          </a:p>
        </p:txBody>
      </p:sp>
    </p:spTree>
    <p:extLst>
      <p:ext uri="{BB962C8B-B14F-4D97-AF65-F5344CB8AC3E}">
        <p14:creationId xmlns:p14="http://schemas.microsoft.com/office/powerpoint/2010/main" val="799871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smtClean="0">
                <a:solidFill>
                  <a:schemeClr val="tx1"/>
                </a:solidFill>
                <a:effectLst/>
                <a:latin typeface="+mn-lt"/>
                <a:ea typeface="+mn-ea"/>
                <a:cs typeface="+mn-cs"/>
              </a:rPr>
              <a:t>Brazil monitors its concentrated HIV epidemic among specific key populations. These data show that transgender women are the most affected by HIV, highlighting the great and </a:t>
            </a:r>
            <a:r>
              <a:rPr lang="en-US" sz="1200" kern="1200" dirty="0" err="1" smtClean="0">
                <a:solidFill>
                  <a:schemeClr val="tx1"/>
                </a:solidFill>
                <a:effectLst/>
                <a:latin typeface="+mn-lt"/>
                <a:ea typeface="+mn-ea"/>
                <a:cs typeface="+mn-cs"/>
              </a:rPr>
              <a:t>multisectoral</a:t>
            </a:r>
            <a:r>
              <a:rPr lang="en-US" sz="1200" kern="1200" dirty="0" smtClean="0">
                <a:solidFill>
                  <a:schemeClr val="tx1"/>
                </a:solidFill>
                <a:effectLst/>
                <a:latin typeface="+mn-lt"/>
                <a:ea typeface="+mn-ea"/>
                <a:cs typeface="+mn-cs"/>
              </a:rPr>
              <a:t> challenge that Brazil faces in offering this population access to health and other public policies. This data were collected by </a:t>
            </a:r>
            <a:r>
              <a:rPr lang="en-US" sz="1200" kern="1200" dirty="0" err="1" smtClean="0">
                <a:solidFill>
                  <a:schemeClr val="tx1"/>
                </a:solidFill>
                <a:effectLst/>
                <a:latin typeface="+mn-lt"/>
                <a:ea typeface="+mn-ea"/>
                <a:cs typeface="+mn-cs"/>
              </a:rPr>
              <a:t>Pesquisa</a:t>
            </a:r>
            <a:r>
              <a:rPr lang="en-US" sz="1200" kern="1200" dirty="0" smtClean="0">
                <a:solidFill>
                  <a:schemeClr val="tx1"/>
                </a:solidFill>
                <a:effectLst/>
                <a:latin typeface="+mn-lt"/>
                <a:ea typeface="+mn-ea"/>
                <a:cs typeface="+mn-cs"/>
              </a:rPr>
              <a:t> DIVAS RDS study - the first national KAP and serological study on transwomen in Brazil. </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C6B58B06-8D42-47CD-8B45-EBA8519F3F82}" type="slidenum">
              <a:rPr lang="pt-BR" smtClean="0"/>
              <a:t>5</a:t>
            </a:fld>
            <a:endParaRPr lang="pt-BR"/>
          </a:p>
        </p:txBody>
      </p:sp>
    </p:spTree>
    <p:extLst>
      <p:ext uri="{BB962C8B-B14F-4D97-AF65-F5344CB8AC3E}">
        <p14:creationId xmlns:p14="http://schemas.microsoft.com/office/powerpoint/2010/main" val="2466395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smtClean="0">
                <a:solidFill>
                  <a:schemeClr val="tx1"/>
                </a:solidFill>
                <a:effectLst/>
                <a:latin typeface="+mn-lt"/>
                <a:ea typeface="+mn-ea"/>
                <a:cs typeface="+mn-cs"/>
              </a:rPr>
              <a:t>To change the STI panorama in Brazil, the Ministry of Health has implemented a number of actions focused on transgender people. This POPTRANS AGENDA included, for example, Brazil’s first booklet on the specific health of transmen; two </a:t>
            </a:r>
            <a:r>
              <a:rPr lang="en-US" sz="1200" kern="1200" dirty="0" err="1" smtClean="0">
                <a:solidFill>
                  <a:schemeClr val="tx1"/>
                </a:solidFill>
                <a:effectLst/>
                <a:latin typeface="+mn-lt"/>
                <a:ea typeface="+mn-ea"/>
                <a:cs typeface="+mn-cs"/>
              </a:rPr>
              <a:t>webdocs</a:t>
            </a:r>
            <a:r>
              <a:rPr lang="en-US" sz="1200" kern="1200" dirty="0" smtClean="0">
                <a:solidFill>
                  <a:schemeClr val="tx1"/>
                </a:solidFill>
                <a:effectLst/>
                <a:latin typeface="+mn-lt"/>
                <a:ea typeface="+mn-ea"/>
                <a:cs typeface="+mn-cs"/>
              </a:rPr>
              <a:t> on transwomen and transmen health; making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available to </a:t>
            </a:r>
            <a:r>
              <a:rPr lang="en-US" sz="1200" kern="1200" dirty="0" err="1" smtClean="0">
                <a:solidFill>
                  <a:schemeClr val="tx1"/>
                </a:solidFill>
                <a:effectLst/>
                <a:latin typeface="+mn-lt"/>
                <a:ea typeface="+mn-ea"/>
                <a:cs typeface="+mn-cs"/>
              </a:rPr>
              <a:t>transpeople</a:t>
            </a:r>
            <a:r>
              <a:rPr lang="en-US" sz="1200" kern="1200" dirty="0" smtClean="0">
                <a:solidFill>
                  <a:schemeClr val="tx1"/>
                </a:solidFill>
                <a:effectLst/>
                <a:latin typeface="+mn-lt"/>
                <a:ea typeface="+mn-ea"/>
                <a:cs typeface="+mn-cs"/>
              </a:rPr>
              <a:t> free of charge; peer testing and education, that is, </a:t>
            </a:r>
            <a:r>
              <a:rPr lang="en-US" sz="1200" kern="1200" dirty="0" err="1" smtClean="0">
                <a:solidFill>
                  <a:schemeClr val="tx1"/>
                </a:solidFill>
                <a:effectLst/>
                <a:latin typeface="+mn-lt"/>
                <a:ea typeface="+mn-ea"/>
                <a:cs typeface="+mn-cs"/>
              </a:rPr>
              <a:t>transpeople</a:t>
            </a:r>
            <a:r>
              <a:rPr lang="en-US" sz="1200" kern="1200" dirty="0" smtClean="0">
                <a:solidFill>
                  <a:schemeClr val="tx1"/>
                </a:solidFill>
                <a:effectLst/>
                <a:latin typeface="+mn-lt"/>
                <a:ea typeface="+mn-ea"/>
                <a:cs typeface="+mn-cs"/>
              </a:rPr>
              <a:t> test and share information with each other; and strengthening strategic information by collecting specific data on </a:t>
            </a:r>
            <a:r>
              <a:rPr lang="en-US" sz="1200" kern="1200" dirty="0" err="1" smtClean="0">
                <a:solidFill>
                  <a:schemeClr val="tx1"/>
                </a:solidFill>
                <a:effectLst/>
                <a:latin typeface="+mn-lt"/>
                <a:ea typeface="+mn-ea"/>
                <a:cs typeface="+mn-cs"/>
              </a:rPr>
              <a:t>transpeople</a:t>
            </a:r>
            <a:r>
              <a:rPr lang="en-US" sz="1200" kern="1200" dirty="0" smtClean="0">
                <a:solidFill>
                  <a:schemeClr val="tx1"/>
                </a:solidFill>
                <a:effectLst/>
                <a:latin typeface="+mn-lt"/>
                <a:ea typeface="+mn-ea"/>
                <a:cs typeface="+mn-cs"/>
              </a:rPr>
              <a:t> from our systems. The system’s fields are synergic. If a person doesn’t have a social name anymore (in case of civil change), the system captures gender identity, genital organ at birth and sexual orientation. This synergy provides more robust data. Within the </a:t>
            </a:r>
            <a:r>
              <a:rPr lang="en-US" sz="1200" kern="1200" dirty="0" err="1" smtClean="0">
                <a:solidFill>
                  <a:schemeClr val="tx1"/>
                </a:solidFill>
                <a:effectLst/>
                <a:latin typeface="+mn-lt"/>
                <a:ea typeface="+mn-ea"/>
                <a:cs typeface="+mn-cs"/>
              </a:rPr>
              <a:t>MoH</a:t>
            </a:r>
            <a:r>
              <a:rPr lang="en-US" sz="1200" kern="1200" dirty="0" smtClean="0">
                <a:solidFill>
                  <a:schemeClr val="tx1"/>
                </a:solidFill>
                <a:effectLst/>
                <a:latin typeface="+mn-lt"/>
                <a:ea typeface="+mn-ea"/>
                <a:cs typeface="+mn-cs"/>
              </a:rPr>
              <a:t>, this agenda is led by a healthcare professional who is also a transgender woman:</a:t>
            </a:r>
            <a:r>
              <a:rPr lang="en-US" sz="1200" kern="1200" baseline="0" dirty="0" smtClean="0">
                <a:solidFill>
                  <a:schemeClr val="tx1"/>
                </a:solidFill>
                <a:effectLst/>
                <a:latin typeface="+mn-lt"/>
                <a:ea typeface="+mn-ea"/>
                <a:cs typeface="+mn-cs"/>
              </a:rPr>
              <a:t> ME! Next, </a:t>
            </a:r>
            <a:r>
              <a:rPr lang="en-US" sz="1200" kern="1200" dirty="0" smtClean="0">
                <a:solidFill>
                  <a:schemeClr val="tx1"/>
                </a:solidFill>
                <a:effectLst/>
                <a:latin typeface="+mn-lt"/>
                <a:ea typeface="+mn-ea"/>
                <a:cs typeface="+mn-cs"/>
              </a:rPr>
              <a:t>I would like to highlight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our major innovations: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and the Live-Better-Knowing Strategy. </a:t>
            </a:r>
            <a:endParaRPr lang="pt-BR" sz="1200" kern="1200" dirty="0" smtClean="0">
              <a:solidFill>
                <a:schemeClr val="tx1"/>
              </a:solidFill>
              <a:effectLst/>
              <a:latin typeface="+mn-lt"/>
              <a:ea typeface="+mn-ea"/>
              <a:cs typeface="+mn-cs"/>
            </a:endParaRPr>
          </a:p>
          <a:p>
            <a:endParaRPr lang="pt-BR" dirty="0"/>
          </a:p>
        </p:txBody>
      </p:sp>
      <p:sp>
        <p:nvSpPr>
          <p:cNvPr id="4" name="Espaço Reservado para Número de Slide 3"/>
          <p:cNvSpPr>
            <a:spLocks noGrp="1"/>
          </p:cNvSpPr>
          <p:nvPr>
            <p:ph type="sldNum" sz="quarter" idx="10"/>
          </p:nvPr>
        </p:nvSpPr>
        <p:spPr/>
        <p:txBody>
          <a:bodyPr/>
          <a:lstStyle/>
          <a:p>
            <a:fld id="{C6B58B06-8D42-47CD-8B45-EBA8519F3F82}" type="slidenum">
              <a:rPr lang="pt-BR" smtClean="0"/>
              <a:t>6</a:t>
            </a:fld>
            <a:endParaRPr lang="pt-BR"/>
          </a:p>
        </p:txBody>
      </p:sp>
    </p:spTree>
    <p:extLst>
      <p:ext uri="{BB962C8B-B14F-4D97-AF65-F5344CB8AC3E}">
        <p14:creationId xmlns:p14="http://schemas.microsoft.com/office/powerpoint/2010/main" val="4182602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Brazilian Ministry of Health developed a strategy called </a:t>
            </a:r>
            <a:r>
              <a:rPr lang="pt-BR" sz="1200" i="1" kern="1200" dirty="0" smtClean="0">
                <a:solidFill>
                  <a:schemeClr val="tx1"/>
                </a:solidFill>
                <a:effectLst/>
                <a:latin typeface="+mn-lt"/>
                <a:ea typeface="+mn-ea"/>
                <a:cs typeface="+mn-cs"/>
              </a:rPr>
              <a:t>Viva Melhor Sabendo</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live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better</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knowing</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to</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increase</a:t>
            </a:r>
            <a:r>
              <a:rPr lang="pt-BR" sz="1200" kern="1200" dirty="0" smtClean="0">
                <a:solidFill>
                  <a:schemeClr val="tx1"/>
                </a:solidFill>
                <a:effectLst/>
                <a:latin typeface="+mn-lt"/>
                <a:ea typeface="+mn-ea"/>
                <a:cs typeface="+mn-cs"/>
              </a:rPr>
              <a:t> HIV </a:t>
            </a:r>
            <a:r>
              <a:rPr lang="pt-BR" sz="1200" kern="1200" dirty="0" err="1" smtClean="0">
                <a:solidFill>
                  <a:schemeClr val="tx1"/>
                </a:solidFill>
                <a:effectLst/>
                <a:latin typeface="+mn-lt"/>
                <a:ea typeface="+mn-ea"/>
                <a:cs typeface="+mn-cs"/>
              </a:rPr>
              <a:t>testing</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among</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key</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populations</a:t>
            </a:r>
            <a:r>
              <a:rPr lang="pt-BR" sz="1200" kern="1200" dirty="0" smtClean="0">
                <a:solidFill>
                  <a:schemeClr val="tx1"/>
                </a:solidFill>
                <a:effectLst/>
                <a:latin typeface="+mn-lt"/>
                <a:ea typeface="+mn-ea"/>
                <a:cs typeface="+mn-cs"/>
              </a:rPr>
              <a:t>. In </a:t>
            </a:r>
            <a:r>
              <a:rPr lang="pt-BR" sz="1200" kern="1200" dirty="0" err="1" smtClean="0">
                <a:solidFill>
                  <a:schemeClr val="tx1"/>
                </a:solidFill>
                <a:effectLst/>
                <a:latin typeface="+mn-lt"/>
                <a:ea typeface="+mn-ea"/>
                <a:cs typeface="+mn-cs"/>
              </a:rPr>
              <a:t>partnership</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with</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nongovernmental</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organizations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NGOs</a:t>
            </a:r>
            <a:r>
              <a:rPr lang="pt-BR" sz="1200" kern="1200" dirty="0" smtClean="0">
                <a:solidFill>
                  <a:schemeClr val="tx1"/>
                </a:solidFill>
                <a:effectLst/>
                <a:latin typeface="+mn-lt"/>
                <a:ea typeface="+mn-ea"/>
                <a:cs typeface="+mn-cs"/>
              </a:rPr>
              <a:t>), a </a:t>
            </a:r>
            <a:r>
              <a:rPr lang="pt-BR" sz="1200" kern="1200" dirty="0" err="1" smtClean="0">
                <a:solidFill>
                  <a:schemeClr val="tx1"/>
                </a:solidFill>
                <a:effectLst/>
                <a:latin typeface="+mn-lt"/>
                <a:ea typeface="+mn-ea"/>
                <a:cs typeface="+mn-cs"/>
              </a:rPr>
              <a:t>peer</a:t>
            </a:r>
            <a:r>
              <a:rPr lang="pt-BR" sz="1200" kern="1200" dirty="0" smtClean="0">
                <a:solidFill>
                  <a:schemeClr val="tx1"/>
                </a:solidFill>
                <a:effectLst/>
                <a:latin typeface="+mn-lt"/>
                <a:ea typeface="+mn-ea"/>
                <a:cs typeface="+mn-cs"/>
              </a:rPr>
              <a:t> point-</a:t>
            </a:r>
            <a:r>
              <a:rPr lang="pt-BR" sz="1200" kern="1200" dirty="0" err="1" smtClean="0">
                <a:solidFill>
                  <a:schemeClr val="tx1"/>
                </a:solidFill>
                <a:effectLst/>
                <a:latin typeface="+mn-lt"/>
                <a:ea typeface="+mn-ea"/>
                <a:cs typeface="+mn-cs"/>
              </a:rPr>
              <a:t>of</a:t>
            </a:r>
            <a:r>
              <a:rPr lang="pt-BR" sz="1200" kern="1200" dirty="0" smtClean="0">
                <a:solidFill>
                  <a:schemeClr val="tx1"/>
                </a:solidFill>
                <a:effectLst/>
                <a:latin typeface="+mn-lt"/>
                <a:ea typeface="+mn-ea"/>
                <a:cs typeface="+mn-cs"/>
              </a:rPr>
              <a:t>-</a:t>
            </a:r>
            <a:r>
              <a:rPr lang="pt-BR" sz="1200" kern="1200" dirty="0" err="1" smtClean="0">
                <a:solidFill>
                  <a:schemeClr val="tx1"/>
                </a:solidFill>
                <a:effectLst/>
                <a:latin typeface="+mn-lt"/>
                <a:ea typeface="+mn-ea"/>
                <a:cs typeface="+mn-cs"/>
              </a:rPr>
              <a:t>care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testing</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intervention</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using</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an</a:t>
            </a:r>
            <a:r>
              <a:rPr lang="pt-BR" sz="1200" kern="1200" dirty="0" smtClean="0">
                <a:solidFill>
                  <a:schemeClr val="tx1"/>
                </a:solidFill>
                <a:effectLst/>
                <a:latin typeface="+mn-lt"/>
                <a:ea typeface="+mn-ea"/>
                <a:cs typeface="+mn-cs"/>
              </a:rPr>
              <a:t> oral </a:t>
            </a:r>
            <a:r>
              <a:rPr lang="pt-BR" sz="1200" kern="1200" dirty="0" err="1" smtClean="0">
                <a:solidFill>
                  <a:schemeClr val="tx1"/>
                </a:solidFill>
                <a:effectLst/>
                <a:latin typeface="+mn-lt"/>
                <a:ea typeface="+mn-ea"/>
                <a:cs typeface="+mn-cs"/>
              </a:rPr>
              <a:t>fluid</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rapid</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test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was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introduced</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at</a:t>
            </a:r>
            <a:r>
              <a:rPr lang="pt-BR" sz="1200" kern="1200" dirty="0" smtClean="0">
                <a:solidFill>
                  <a:schemeClr val="tx1"/>
                </a:solidFill>
                <a:effectLst/>
                <a:latin typeface="+mn-lt"/>
                <a:ea typeface="+mn-ea"/>
                <a:cs typeface="+mn-cs"/>
              </a:rPr>
              <a:t> social </a:t>
            </a:r>
            <a:r>
              <a:rPr lang="pt-BR" sz="1200" kern="1200" dirty="0" err="1" smtClean="0">
                <a:solidFill>
                  <a:schemeClr val="tx1"/>
                </a:solidFill>
                <a:effectLst/>
                <a:latin typeface="+mn-lt"/>
                <a:ea typeface="+mn-ea"/>
                <a:cs typeface="+mn-cs"/>
              </a:rPr>
              <a:t>venues</a:t>
            </a:r>
            <a:r>
              <a:rPr lang="pt-BR" sz="1200" kern="1200" dirty="0" smtClean="0">
                <a:solidFill>
                  <a:schemeClr val="tx1"/>
                </a:solidFill>
                <a:effectLst/>
                <a:latin typeface="+mn-lt"/>
                <a:ea typeface="+mn-ea"/>
                <a:cs typeface="+mn-cs"/>
              </a:rPr>
              <a:t> for </a:t>
            </a:r>
            <a:r>
              <a:rPr lang="pt-BR" sz="1200" kern="1200" dirty="0" err="1" smtClean="0">
                <a:solidFill>
                  <a:schemeClr val="tx1"/>
                </a:solidFill>
                <a:effectLst/>
                <a:latin typeface="+mn-lt"/>
                <a:ea typeface="+mn-ea"/>
                <a:cs typeface="+mn-cs"/>
              </a:rPr>
              <a:t>key</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populations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at</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different</a:t>
            </a:r>
            <a:r>
              <a:rPr lang="pt-BR" sz="1200" kern="1200" dirty="0" smtClean="0">
                <a:solidFill>
                  <a:schemeClr val="tx1"/>
                </a:solidFill>
                <a:effectLst/>
                <a:latin typeface="+mn-lt"/>
                <a:ea typeface="+mn-ea"/>
                <a:cs typeface="+mn-cs"/>
              </a:rPr>
              <a:t> times </a:t>
            </a:r>
            <a:r>
              <a:rPr lang="pt-BR" sz="1200" kern="1200" dirty="0" err="1" smtClean="0">
                <a:solidFill>
                  <a:schemeClr val="tx1"/>
                </a:solidFill>
                <a:effectLst/>
                <a:latin typeface="+mn-lt"/>
                <a:ea typeface="+mn-ea"/>
                <a:cs typeface="+mn-cs"/>
              </a:rPr>
              <a:t>of</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the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day</a:t>
            </a:r>
            <a:r>
              <a:rPr lang="pt-BR" sz="1200" kern="1200" dirty="0" smtClean="0">
                <a:solidFill>
                  <a:schemeClr val="tx1"/>
                </a:solidFill>
                <a:effectLst/>
                <a:latin typeface="+mn-lt"/>
                <a:ea typeface="+mn-ea"/>
                <a:cs typeface="+mn-cs"/>
              </a:rPr>
              <a:t>.</a:t>
            </a:r>
            <a:r>
              <a:rPr lang="pt-BR" sz="1200" kern="1200" baseline="0" dirty="0" smtClean="0">
                <a:solidFill>
                  <a:schemeClr val="tx1"/>
                </a:solidFill>
                <a:effectLst/>
                <a:latin typeface="+mn-lt"/>
                <a:ea typeface="+mn-ea"/>
                <a:cs typeface="+mn-cs"/>
              </a:rPr>
              <a:t> </a:t>
            </a:r>
            <a:r>
              <a:rPr lang="pt-BR" sz="1200" kern="1200" baseline="0" dirty="0" err="1" smtClean="0">
                <a:solidFill>
                  <a:schemeClr val="tx1"/>
                </a:solidFill>
                <a:effectLst/>
                <a:latin typeface="+mn-lt"/>
                <a:ea typeface="+mn-ea"/>
                <a:cs typeface="+mn-cs"/>
              </a:rPr>
              <a:t>According</a:t>
            </a:r>
            <a:r>
              <a:rPr lang="pt-BR" sz="1200" kern="1200" baseline="0" dirty="0" smtClean="0">
                <a:solidFill>
                  <a:schemeClr val="tx1"/>
                </a:solidFill>
                <a:effectLst/>
                <a:latin typeface="+mn-lt"/>
                <a:ea typeface="+mn-ea"/>
                <a:cs typeface="+mn-cs"/>
              </a:rPr>
              <a:t> </a:t>
            </a:r>
            <a:r>
              <a:rPr lang="pt-BR" sz="1200" kern="1200" baseline="0" dirty="0" err="1" smtClean="0">
                <a:solidFill>
                  <a:schemeClr val="tx1"/>
                </a:solidFill>
                <a:effectLst/>
                <a:latin typeface="+mn-lt"/>
                <a:ea typeface="+mn-ea"/>
                <a:cs typeface="+mn-cs"/>
              </a:rPr>
              <a:t>to</a:t>
            </a:r>
            <a:r>
              <a:rPr lang="pt-BR" sz="1200" kern="1200" baseline="0" dirty="0" smtClean="0">
                <a:solidFill>
                  <a:schemeClr val="tx1"/>
                </a:solidFill>
                <a:effectLst/>
                <a:latin typeface="+mn-lt"/>
                <a:ea typeface="+mn-ea"/>
                <a:cs typeface="+mn-cs"/>
              </a:rPr>
              <a:t> its data, </a:t>
            </a:r>
            <a:r>
              <a:rPr lang="pt-BR" sz="1200" kern="1200" baseline="0" dirty="0" err="1" smtClean="0">
                <a:solidFill>
                  <a:schemeClr val="tx1"/>
                </a:solidFill>
                <a:effectLst/>
                <a:latin typeface="+mn-lt"/>
                <a:ea typeface="+mn-ea"/>
                <a:cs typeface="+mn-cs"/>
              </a:rPr>
              <a:t>although</a:t>
            </a:r>
            <a:r>
              <a:rPr lang="pt-BR"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transpeople</a:t>
            </a:r>
            <a:r>
              <a:rPr lang="en-US" sz="1200" kern="1200" dirty="0" smtClean="0">
                <a:solidFill>
                  <a:schemeClr val="tx1"/>
                </a:solidFill>
                <a:effectLst/>
                <a:latin typeface="+mn-lt"/>
                <a:ea typeface="+mn-ea"/>
                <a:cs typeface="+mn-cs"/>
              </a:rPr>
              <a:t> presented the lowest numbers of persons tested, thirty-eight percent of them had never been tested before.</a:t>
            </a:r>
            <a:r>
              <a:rPr lang="en-US" sz="1200" kern="1200" baseline="0" dirty="0" smtClean="0">
                <a:solidFill>
                  <a:schemeClr val="tx1"/>
                </a:solidFill>
                <a:effectLst/>
                <a:latin typeface="+mn-lt"/>
                <a:ea typeface="+mn-ea"/>
                <a:cs typeface="+mn-cs"/>
              </a:rPr>
              <a:t> And it’s also important to highlight</a:t>
            </a:r>
            <a:r>
              <a:rPr lang="en-US" sz="1200" kern="1200" dirty="0" smtClean="0">
                <a:solidFill>
                  <a:schemeClr val="tx1"/>
                </a:solidFill>
                <a:effectLst/>
                <a:latin typeface="+mn-lt"/>
                <a:ea typeface="+mn-ea"/>
                <a:cs typeface="+mn-cs"/>
              </a:rPr>
              <a:t> that this population reached the highest HIV prevalence rate (six per cent of the total).</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C6B58B06-8D42-47CD-8B45-EBA8519F3F82}" type="slidenum">
              <a:rPr lang="pt-BR" smtClean="0"/>
              <a:t>7</a:t>
            </a:fld>
            <a:endParaRPr lang="pt-BR"/>
          </a:p>
        </p:txBody>
      </p:sp>
    </p:spTree>
    <p:extLst>
      <p:ext uri="{BB962C8B-B14F-4D97-AF65-F5344CB8AC3E}">
        <p14:creationId xmlns:p14="http://schemas.microsoft.com/office/powerpoint/2010/main" val="2313828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kern="1200" dirty="0" smtClean="0">
                <a:solidFill>
                  <a:schemeClr val="tx1"/>
                </a:solidFill>
                <a:effectLst/>
                <a:latin typeface="+mn-lt"/>
                <a:ea typeface="+mn-ea"/>
                <a:cs typeface="+mn-cs"/>
              </a:rPr>
              <a:t>Concerning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this is a graph of the general profile of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users in Brazil within its Unified Health System. Altogether, two thousand seven hundred and thirty-five persons are on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in Brazil. This</a:t>
            </a:r>
            <a:r>
              <a:rPr lang="en-US" sz="1200" kern="1200" baseline="0" dirty="0" smtClean="0">
                <a:solidFill>
                  <a:schemeClr val="tx1"/>
                </a:solidFill>
                <a:effectLst/>
                <a:latin typeface="+mn-lt"/>
                <a:ea typeface="+mn-ea"/>
                <a:cs typeface="+mn-cs"/>
              </a:rPr>
              <a:t> graph shows that m</a:t>
            </a:r>
            <a:r>
              <a:rPr lang="en-US" sz="1200" kern="1200" dirty="0" smtClean="0">
                <a:solidFill>
                  <a:schemeClr val="tx1"/>
                </a:solidFill>
                <a:effectLst/>
                <a:latin typeface="+mn-lt"/>
                <a:ea typeface="+mn-ea"/>
                <a:cs typeface="+mn-cs"/>
              </a:rPr>
              <a:t>ost of them are cisgender, gay men. Neither transgender women or men have had much access to this important prevention technology. Among the sixty-nine trans persons (women and men, according to the graph) who did, most of them were white, young and had more schooling. That’s because trans people in Brazil and worldwide face a lot of prejudice and discrimination, resulting in lack of schooling, of employment, of civil and social rights and, consequently, of access to health. To link more trans people to </a:t>
            </a:r>
            <a:r>
              <a:rPr lang="en-US" sz="1200" kern="1200" dirty="0" err="1" smtClean="0">
                <a:solidFill>
                  <a:schemeClr val="tx1"/>
                </a:solidFill>
                <a:effectLst/>
                <a:latin typeface="+mn-lt"/>
                <a:ea typeface="+mn-ea"/>
                <a:cs typeface="+mn-cs"/>
              </a:rPr>
              <a:t>PrEP</a:t>
            </a:r>
            <a:r>
              <a:rPr lang="en-US" sz="1200" kern="1200" dirty="0" smtClean="0">
                <a:solidFill>
                  <a:schemeClr val="tx1"/>
                </a:solidFill>
                <a:effectLst/>
                <a:latin typeface="+mn-lt"/>
                <a:ea typeface="+mn-ea"/>
                <a:cs typeface="+mn-cs"/>
              </a:rPr>
              <a:t>, we must address the structural barriers that are part of this framework, and then fight to create a positive environment for these people (earlier adopters).</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C6B58B06-8D42-47CD-8B45-EBA8519F3F82}" type="slidenum">
              <a:rPr lang="pt-BR" smtClean="0"/>
              <a:t>8</a:t>
            </a:fld>
            <a:endParaRPr lang="pt-BR"/>
          </a:p>
        </p:txBody>
      </p:sp>
    </p:spTree>
    <p:extLst>
      <p:ext uri="{BB962C8B-B14F-4D97-AF65-F5344CB8AC3E}">
        <p14:creationId xmlns:p14="http://schemas.microsoft.com/office/powerpoint/2010/main" val="3375986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1200" b="0" kern="1200" dirty="0" smtClean="0">
                <a:solidFill>
                  <a:schemeClr val="tx1"/>
                </a:solidFill>
                <a:effectLst/>
                <a:latin typeface="+mn-lt"/>
                <a:ea typeface="+mn-ea"/>
                <a:cs typeface="+mn-cs"/>
              </a:rPr>
              <a:t>So, taking these data into account, and aware that trans people’s first motivation when seeking healthcare services is hormone therapy</a:t>
            </a:r>
            <a:r>
              <a:rPr lang="en-US" sz="1200" b="0" kern="1200" baseline="0" dirty="0" smtClean="0">
                <a:solidFill>
                  <a:schemeClr val="tx1"/>
                </a:solidFill>
                <a:effectLst/>
                <a:latin typeface="+mn-lt"/>
                <a:ea typeface="+mn-ea"/>
                <a:cs typeface="+mn-cs"/>
              </a:rPr>
              <a:t> –</a:t>
            </a:r>
            <a:r>
              <a:rPr lang="en-US" sz="1200" b="0" kern="1200" dirty="0" smtClean="0">
                <a:solidFill>
                  <a:schemeClr val="tx1"/>
                </a:solidFill>
                <a:effectLst/>
                <a:latin typeface="+mn-lt"/>
                <a:ea typeface="+mn-ea"/>
                <a:cs typeface="+mn-cs"/>
              </a:rPr>
              <a:t> and if we really want to fight the HIV epidemic among this population (which have the highest </a:t>
            </a:r>
            <a:r>
              <a:rPr lang="en-US" sz="1200" b="0" kern="1200" dirty="0" err="1" smtClean="0">
                <a:solidFill>
                  <a:schemeClr val="tx1"/>
                </a:solidFill>
                <a:effectLst/>
                <a:latin typeface="+mn-lt"/>
                <a:ea typeface="+mn-ea"/>
                <a:cs typeface="+mn-cs"/>
              </a:rPr>
              <a:t>prevalences</a:t>
            </a:r>
            <a:r>
              <a:rPr lang="en-US" sz="1200" b="0" kern="1200" dirty="0" smtClean="0">
                <a:solidFill>
                  <a:schemeClr val="tx1"/>
                </a:solidFill>
                <a:effectLst/>
                <a:latin typeface="+mn-lt"/>
                <a:ea typeface="+mn-ea"/>
                <a:cs typeface="+mn-cs"/>
              </a:rPr>
              <a:t>)</a:t>
            </a:r>
            <a:r>
              <a:rPr lang="en-US" sz="1200" b="0" kern="1200" baseline="0" dirty="0" smtClean="0">
                <a:solidFill>
                  <a:schemeClr val="tx1"/>
                </a:solidFill>
                <a:effectLst/>
                <a:latin typeface="+mn-lt"/>
                <a:ea typeface="+mn-ea"/>
                <a:cs typeface="+mn-cs"/>
              </a:rPr>
              <a:t> – </a:t>
            </a:r>
            <a:r>
              <a:rPr lang="en-US" sz="1200" b="0" kern="1200" dirty="0" smtClean="0">
                <a:solidFill>
                  <a:schemeClr val="tx1"/>
                </a:solidFill>
                <a:effectLst/>
                <a:latin typeface="+mn-lt"/>
                <a:ea typeface="+mn-ea"/>
                <a:cs typeface="+mn-cs"/>
              </a:rPr>
              <a:t>we should integrate HIV services and hormonal care, training health professionals to manage hormone therapy, make safety assessment of hormone use and HAART (this</a:t>
            </a:r>
            <a:r>
              <a:rPr lang="en-US" sz="1200" b="0" kern="1200" baseline="0" dirty="0" smtClean="0">
                <a:solidFill>
                  <a:schemeClr val="tx1"/>
                </a:solidFill>
                <a:effectLst/>
                <a:latin typeface="+mn-lt"/>
                <a:ea typeface="+mn-ea"/>
                <a:cs typeface="+mn-cs"/>
              </a:rPr>
              <a:t> is also valid for </a:t>
            </a:r>
            <a:r>
              <a:rPr lang="en-US" sz="1200" b="0" kern="1200" dirty="0" err="1" smtClean="0">
                <a:solidFill>
                  <a:schemeClr val="tx1"/>
                </a:solidFill>
                <a:effectLst/>
                <a:latin typeface="+mn-lt"/>
                <a:ea typeface="+mn-ea"/>
                <a:cs typeface="+mn-cs"/>
              </a:rPr>
              <a:t>PrEP</a:t>
            </a:r>
            <a:r>
              <a:rPr lang="en-US" sz="1200" b="0" kern="1200" dirty="0" smtClean="0">
                <a:solidFill>
                  <a:schemeClr val="tx1"/>
                </a:solidFill>
                <a:effectLst/>
                <a:latin typeface="+mn-lt"/>
                <a:ea typeface="+mn-ea"/>
                <a:cs typeface="+mn-cs"/>
              </a:rPr>
              <a:t>!). Brazil is integrating </a:t>
            </a:r>
            <a:r>
              <a:rPr lang="en-US" sz="1200" b="0" kern="1200" dirty="0" err="1" smtClean="0">
                <a:solidFill>
                  <a:schemeClr val="tx1"/>
                </a:solidFill>
                <a:effectLst/>
                <a:latin typeface="+mn-lt"/>
                <a:ea typeface="+mn-ea"/>
                <a:cs typeface="+mn-cs"/>
              </a:rPr>
              <a:t>PrEP</a:t>
            </a:r>
            <a:r>
              <a:rPr lang="en-US" sz="1200" b="0" kern="1200" dirty="0" smtClean="0">
                <a:solidFill>
                  <a:schemeClr val="tx1"/>
                </a:solidFill>
                <a:effectLst/>
                <a:latin typeface="+mn-lt"/>
                <a:ea typeface="+mn-ea"/>
                <a:cs typeface="+mn-cs"/>
              </a:rPr>
              <a:t> services and transgender-specific healthcare services (there are 11 in Brazil) to work together and in one unique flow. It’s also important to carry out trans health campaigns with real trans persons, and… to hire trans workers!!!</a:t>
            </a:r>
            <a:endParaRPr lang="pt-BR" b="0" dirty="0"/>
          </a:p>
        </p:txBody>
      </p:sp>
      <p:sp>
        <p:nvSpPr>
          <p:cNvPr id="4" name="Espaço Reservado para Número de Slide 3"/>
          <p:cNvSpPr>
            <a:spLocks noGrp="1"/>
          </p:cNvSpPr>
          <p:nvPr>
            <p:ph type="sldNum" sz="quarter" idx="10"/>
          </p:nvPr>
        </p:nvSpPr>
        <p:spPr/>
        <p:txBody>
          <a:bodyPr/>
          <a:lstStyle/>
          <a:p>
            <a:fld id="{C6B58B06-8D42-47CD-8B45-EBA8519F3F82}" type="slidenum">
              <a:rPr lang="pt-BR" smtClean="0"/>
              <a:t>9</a:t>
            </a:fld>
            <a:endParaRPr lang="pt-BR"/>
          </a:p>
        </p:txBody>
      </p:sp>
    </p:spTree>
    <p:extLst>
      <p:ext uri="{BB962C8B-B14F-4D97-AF65-F5344CB8AC3E}">
        <p14:creationId xmlns:p14="http://schemas.microsoft.com/office/powerpoint/2010/main" val="1887357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Brazilian Ministry of Health’s Department of STIs, HIV/AIDS and Viral Hepatitis officially established Brazil’s National Transgender Visibility Day</a:t>
            </a:r>
            <a:r>
              <a:rPr lang="en-US" baseline="0" dirty="0" smtClean="0"/>
              <a:t> – </a:t>
            </a:r>
            <a:r>
              <a:rPr lang="en-US" dirty="0" smtClean="0"/>
              <a:t>January twenty-nine</a:t>
            </a:r>
            <a:r>
              <a:rPr lang="en-US" baseline="0" dirty="0" smtClean="0"/>
              <a:t> – t</a:t>
            </a:r>
            <a:r>
              <a:rPr lang="en-US" dirty="0" smtClean="0"/>
              <a:t>hrough campaign “</a:t>
            </a:r>
            <a:r>
              <a:rPr lang="en-US" dirty="0" err="1" smtClean="0"/>
              <a:t>Travesti</a:t>
            </a:r>
            <a:r>
              <a:rPr lang="en-US" dirty="0" smtClean="0"/>
              <a:t> e </a:t>
            </a:r>
            <a:r>
              <a:rPr lang="en-US" dirty="0" err="1" smtClean="0"/>
              <a:t>respeito</a:t>
            </a:r>
            <a:r>
              <a:rPr lang="en-US" dirty="0" smtClean="0"/>
              <a:t>”</a:t>
            </a:r>
            <a:r>
              <a:rPr lang="en-US" baseline="0" dirty="0" smtClean="0"/>
              <a:t> (</a:t>
            </a:r>
            <a:r>
              <a:rPr lang="en-US" dirty="0" smtClean="0"/>
              <a:t>Transwomen and respect</a:t>
            </a:r>
            <a:r>
              <a:rPr lang="en-US" baseline="0" dirty="0" smtClean="0"/>
              <a:t>). The date is now celebrated annually.</a:t>
            </a:r>
            <a:endParaRPr lang="pt-BR" dirty="0"/>
          </a:p>
        </p:txBody>
      </p:sp>
      <p:sp>
        <p:nvSpPr>
          <p:cNvPr id="4" name="Espaço Reservado para Número de Slide 3"/>
          <p:cNvSpPr>
            <a:spLocks noGrp="1"/>
          </p:cNvSpPr>
          <p:nvPr>
            <p:ph type="sldNum" sz="quarter" idx="10"/>
          </p:nvPr>
        </p:nvSpPr>
        <p:spPr/>
        <p:txBody>
          <a:bodyPr/>
          <a:lstStyle/>
          <a:p>
            <a:fld id="{C6B58B06-8D42-47CD-8B45-EBA8519F3F82}" type="slidenum">
              <a:rPr lang="pt-BR" smtClean="0"/>
              <a:t>10</a:t>
            </a:fld>
            <a:endParaRPr lang="pt-BR"/>
          </a:p>
        </p:txBody>
      </p:sp>
    </p:spTree>
    <p:extLst>
      <p:ext uri="{BB962C8B-B14F-4D97-AF65-F5344CB8AC3E}">
        <p14:creationId xmlns:p14="http://schemas.microsoft.com/office/powerpoint/2010/main" val="4074582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540CD838-F0C7-49EE-BDA9-0394512FD504}" type="datetimeFigureOut">
              <a:rPr lang="pt-BR" smtClean="0"/>
              <a:t>24/07/2018</a:t>
            </a:fld>
            <a:endParaRPr lang="pt-B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2A185E4-85AD-4108-956E-9C72CB89CC4D}" type="slidenum">
              <a:rPr lang="pt-BR" smtClean="0"/>
              <a:t>‹#›</a:t>
            </a:fld>
            <a:endParaRPr lang="pt-BR"/>
          </a:p>
        </p:txBody>
      </p:sp>
    </p:spTree>
    <p:extLst>
      <p:ext uri="{BB962C8B-B14F-4D97-AF65-F5344CB8AC3E}">
        <p14:creationId xmlns:p14="http://schemas.microsoft.com/office/powerpoint/2010/main" val="32404186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ítulo e conteúd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540CD838-F0C7-49EE-BDA9-0394512FD504}" type="datetimeFigureOut">
              <a:rPr lang="pt-BR" smtClean="0"/>
              <a:t>24/07/2018</a:t>
            </a:fld>
            <a:endParaRPr lang="pt-B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2A185E4-85AD-4108-956E-9C72CB89CC4D}" type="slidenum">
              <a:rPr lang="pt-BR" smtClean="0"/>
              <a:t>‹#›</a:t>
            </a:fld>
            <a:endParaRPr lang="pt-BR"/>
          </a:p>
        </p:txBody>
      </p:sp>
    </p:spTree>
    <p:extLst>
      <p:ext uri="{BB962C8B-B14F-4D97-AF65-F5344CB8AC3E}">
        <p14:creationId xmlns:p14="http://schemas.microsoft.com/office/powerpoint/2010/main" val="3137343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x-none"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7200" eaLnBrk="1" hangingPunct="1">
              <a:defRPr>
                <a:solidFill>
                  <a:prstClr val="black"/>
                </a:solidFill>
                <a:latin typeface="Calibri" pitchFamily="34" charset="0"/>
                <a:ea typeface="MS PGothic" pitchFamily="34"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57200" eaLnBrk="1" hangingPunct="1">
              <a:defRPr>
                <a:solidFill>
                  <a:prstClr val="black"/>
                </a:solidFill>
                <a:latin typeface="Calibri" pitchFamily="34" charset="0"/>
                <a:ea typeface="MS PGothic" pitchFamily="34"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000000"/>
                </a:solidFill>
              </a:defRPr>
            </a:lvl1pPr>
          </a:lstStyle>
          <a:p>
            <a:pPr>
              <a:defRPr/>
            </a:pPr>
            <a:fld id="{94C37F29-46BB-4611-802B-7C59DDCDE2A0}" type="slidenum">
              <a:rPr lang="en-US"/>
              <a:pPr>
                <a:defRPr/>
              </a:pPr>
              <a:t>‹#›</a:t>
            </a:fld>
            <a:endParaRPr lang="en-US"/>
          </a:p>
        </p:txBody>
      </p:sp>
    </p:spTree>
    <p:extLst>
      <p:ext uri="{BB962C8B-B14F-4D97-AF65-F5344CB8AC3E}">
        <p14:creationId xmlns:p14="http://schemas.microsoft.com/office/powerpoint/2010/main" val="250769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28650" y="6356351"/>
            <a:ext cx="2057400" cy="365125"/>
          </a:xfrm>
          <a:prstGeom prst="rect">
            <a:avLst/>
          </a:prstGeom>
        </p:spPr>
        <p:txBody>
          <a:bodyPr/>
          <a:lstStyle/>
          <a:p>
            <a:fld id="{540CD838-F0C7-49EE-BDA9-0394512FD504}" type="datetimeFigureOut">
              <a:rPr lang="pt-BR" smtClean="0"/>
              <a:t>24/07/2018</a:t>
            </a:fld>
            <a:endParaRPr lang="pt-B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82A185E4-85AD-4108-956E-9C72CB89CC4D}" type="slidenum">
              <a:rPr lang="pt-BR" smtClean="0"/>
              <a:t>‹#›</a:t>
            </a:fld>
            <a:endParaRPr lang="pt-BR"/>
          </a:p>
        </p:txBody>
      </p:sp>
    </p:spTree>
    <p:extLst>
      <p:ext uri="{BB962C8B-B14F-4D97-AF65-F5344CB8AC3E}">
        <p14:creationId xmlns:p14="http://schemas.microsoft.com/office/powerpoint/2010/main" val="20084994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3695087"/>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 name="Espaço Reservado para Data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98E7B-43F9-483F-B66A-A816B358D7B6}" type="datetimeFigureOut">
              <a:rPr lang="pt-BR" smtClean="0"/>
              <a:t>24/07/2018</a:t>
            </a:fld>
            <a:endParaRPr lang="pt-BR"/>
          </a:p>
        </p:txBody>
      </p:sp>
      <p:sp>
        <p:nvSpPr>
          <p:cNvPr id="5" name="Espaço Reservado para Rodapé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687A4E-492F-41D1-AFC6-D54C759A30EB}" type="slidenum">
              <a:rPr lang="pt-BR" smtClean="0"/>
              <a:t>‹#›</a:t>
            </a:fld>
            <a:endParaRPr lang="pt-BR"/>
          </a:p>
        </p:txBody>
      </p:sp>
    </p:spTree>
    <p:extLst>
      <p:ext uri="{BB962C8B-B14F-4D97-AF65-F5344CB8AC3E}">
        <p14:creationId xmlns:p14="http://schemas.microsoft.com/office/powerpoint/2010/main" val="1090422867"/>
      </p:ext>
    </p:extLst>
  </p:cSld>
  <p:clrMap bg1="lt1" tx1="dk1" bg2="lt2" tx2="dk2" accent1="accent1" accent2="accent2" accent3="accent3" accent4="accent4" accent5="accent5" accent6="accent6" hlink="hlink" folHlink="folHlink"/>
  <p:sldLayoutIdLst>
    <p:sldLayoutId id="2147483662" r:id="rId1"/>
    <p:sldLayoutId id="2147483675"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26573"/>
      </p:ext>
    </p:extLst>
  </p:cSld>
  <p:clrMap bg1="lt1" tx1="dk1" bg2="lt2" tx2="dk2" accent1="accent1" accent2="accent2" accent3="accent3" accent4="accent4" accent5="accent5" accent6="accent6" hlink="hlink" folHlink="folHlink"/>
  <p:sldLayoutIdLst>
    <p:sldLayoutId id="2147483674" r:id="rId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jpeg"/><Relationship Id="rId7"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13"/>
          <p:cNvSpPr>
            <a:spLocks noChangeArrowheads="1"/>
          </p:cNvSpPr>
          <p:nvPr/>
        </p:nvSpPr>
        <p:spPr bwMode="auto">
          <a:xfrm>
            <a:off x="20032" y="1001281"/>
            <a:ext cx="9144000" cy="3170099"/>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endParaRPr lang="pt-BR" sz="4000" b="1" dirty="0">
              <a:solidFill>
                <a:schemeClr val="bg1"/>
              </a:solidFill>
            </a:endParaRPr>
          </a:p>
          <a:p>
            <a:pPr algn="ctr" eaLnBrk="1" hangingPunct="1"/>
            <a:r>
              <a:rPr lang="pt-BR" sz="4000" b="1" dirty="0" smtClean="0">
                <a:solidFill>
                  <a:schemeClr val="bg1"/>
                </a:solidFill>
              </a:rPr>
              <a:t>Key </a:t>
            </a:r>
            <a:r>
              <a:rPr lang="pt-BR" sz="4000" b="1" dirty="0" err="1">
                <a:solidFill>
                  <a:schemeClr val="bg1"/>
                </a:solidFill>
              </a:rPr>
              <a:t>P</a:t>
            </a:r>
            <a:r>
              <a:rPr lang="pt-BR" sz="4000" b="1" dirty="0" err="1" smtClean="0">
                <a:solidFill>
                  <a:schemeClr val="bg1"/>
                </a:solidFill>
              </a:rPr>
              <a:t>opulation</a:t>
            </a:r>
            <a:r>
              <a:rPr lang="pt-BR" sz="4000" b="1" dirty="0" smtClean="0">
                <a:solidFill>
                  <a:schemeClr val="bg1"/>
                </a:solidFill>
              </a:rPr>
              <a:t> </a:t>
            </a:r>
            <a:r>
              <a:rPr lang="pt-BR" sz="4000" b="1" dirty="0" err="1" smtClean="0">
                <a:solidFill>
                  <a:schemeClr val="bg1"/>
                </a:solidFill>
              </a:rPr>
              <a:t>clients</a:t>
            </a:r>
            <a:r>
              <a:rPr lang="pt-BR" sz="4000" b="1" dirty="0" smtClean="0">
                <a:solidFill>
                  <a:schemeClr val="bg1"/>
                </a:solidFill>
              </a:rPr>
              <a:t>: </a:t>
            </a:r>
          </a:p>
          <a:p>
            <a:pPr algn="ctr" eaLnBrk="1" hangingPunct="1"/>
            <a:r>
              <a:rPr lang="pt-BR" sz="4000" b="1" dirty="0" err="1" smtClean="0">
                <a:solidFill>
                  <a:schemeClr val="bg1"/>
                </a:solidFill>
              </a:rPr>
              <a:t>our</a:t>
            </a:r>
            <a:r>
              <a:rPr lang="pt-BR" sz="4000" b="1" dirty="0" smtClean="0">
                <a:solidFill>
                  <a:schemeClr val="bg1"/>
                </a:solidFill>
              </a:rPr>
              <a:t> </a:t>
            </a:r>
            <a:r>
              <a:rPr lang="pt-BR" sz="4000" b="1" dirty="0" err="1">
                <a:solidFill>
                  <a:schemeClr val="bg1"/>
                </a:solidFill>
              </a:rPr>
              <a:t>needs</a:t>
            </a:r>
            <a:r>
              <a:rPr lang="pt-BR" sz="4000" b="1" dirty="0">
                <a:solidFill>
                  <a:schemeClr val="bg1"/>
                </a:solidFill>
              </a:rPr>
              <a:t> </a:t>
            </a:r>
            <a:r>
              <a:rPr lang="pt-BR" sz="4000" b="1" dirty="0" err="1">
                <a:solidFill>
                  <a:schemeClr val="bg1"/>
                </a:solidFill>
              </a:rPr>
              <a:t>matter</a:t>
            </a:r>
            <a:r>
              <a:rPr lang="pt-BR" sz="4000" b="1" dirty="0">
                <a:solidFill>
                  <a:schemeClr val="bg1"/>
                </a:solidFill>
              </a:rPr>
              <a:t> </a:t>
            </a:r>
            <a:r>
              <a:rPr lang="pt-BR" sz="4000" b="1" dirty="0" err="1">
                <a:solidFill>
                  <a:schemeClr val="bg1"/>
                </a:solidFill>
              </a:rPr>
              <a:t>when</a:t>
            </a:r>
            <a:r>
              <a:rPr lang="pt-BR" sz="4000" b="1" dirty="0">
                <a:solidFill>
                  <a:schemeClr val="bg1"/>
                </a:solidFill>
              </a:rPr>
              <a:t> </a:t>
            </a:r>
            <a:r>
              <a:rPr lang="pt-BR" sz="4000" b="1" dirty="0" err="1">
                <a:solidFill>
                  <a:schemeClr val="bg1"/>
                </a:solidFill>
              </a:rPr>
              <a:t>getting</a:t>
            </a:r>
            <a:r>
              <a:rPr lang="pt-BR" sz="4000" b="1" dirty="0">
                <a:solidFill>
                  <a:schemeClr val="bg1"/>
                </a:solidFill>
              </a:rPr>
              <a:t> </a:t>
            </a:r>
            <a:r>
              <a:rPr lang="pt-BR" sz="4000" b="1" dirty="0" smtClean="0">
                <a:solidFill>
                  <a:schemeClr val="bg1"/>
                </a:solidFill>
              </a:rPr>
              <a:t/>
            </a:r>
            <a:br>
              <a:rPr lang="pt-BR" sz="4000" b="1" dirty="0" smtClean="0">
                <a:solidFill>
                  <a:schemeClr val="bg1"/>
                </a:solidFill>
              </a:rPr>
            </a:br>
            <a:r>
              <a:rPr lang="pt-BR" sz="4000" b="1" dirty="0" err="1" smtClean="0">
                <a:solidFill>
                  <a:schemeClr val="bg1"/>
                </a:solidFill>
              </a:rPr>
              <a:t>us</a:t>
            </a:r>
            <a:r>
              <a:rPr lang="pt-BR" sz="4000" b="1" dirty="0" smtClean="0">
                <a:solidFill>
                  <a:schemeClr val="bg1"/>
                </a:solidFill>
              </a:rPr>
              <a:t> </a:t>
            </a:r>
            <a:r>
              <a:rPr lang="pt-BR" sz="4000" b="1" dirty="0" err="1">
                <a:solidFill>
                  <a:schemeClr val="bg1"/>
                </a:solidFill>
              </a:rPr>
              <a:t>into</a:t>
            </a:r>
            <a:r>
              <a:rPr lang="pt-BR" sz="4000" b="1" dirty="0">
                <a:solidFill>
                  <a:schemeClr val="bg1"/>
                </a:solidFill>
              </a:rPr>
              <a:t> </a:t>
            </a:r>
            <a:r>
              <a:rPr lang="pt-BR" sz="4000" b="1" dirty="0" err="1">
                <a:solidFill>
                  <a:schemeClr val="bg1"/>
                </a:solidFill>
              </a:rPr>
              <a:t>services</a:t>
            </a:r>
            <a:r>
              <a:rPr lang="pt-BR" sz="4000" b="1" dirty="0">
                <a:solidFill>
                  <a:schemeClr val="bg1"/>
                </a:solidFill>
              </a:rPr>
              <a:t> </a:t>
            </a:r>
            <a:endParaRPr lang="pt-BR" sz="4000" b="1" dirty="0" smtClean="0">
              <a:solidFill>
                <a:schemeClr val="bg1"/>
              </a:solidFill>
            </a:endParaRPr>
          </a:p>
          <a:p>
            <a:pPr algn="ctr" eaLnBrk="1" hangingPunct="1"/>
            <a:r>
              <a:rPr lang="pt-BR" sz="4000" b="1" dirty="0" smtClean="0">
                <a:solidFill>
                  <a:schemeClr val="bg1"/>
                </a:solidFill>
              </a:rPr>
              <a:t>(</a:t>
            </a:r>
            <a:r>
              <a:rPr lang="pt-BR" sz="4000" b="1" dirty="0" err="1">
                <a:solidFill>
                  <a:schemeClr val="bg1"/>
                </a:solidFill>
              </a:rPr>
              <a:t>transgender</a:t>
            </a:r>
            <a:r>
              <a:rPr lang="pt-BR" sz="4000" b="1" dirty="0">
                <a:solidFill>
                  <a:schemeClr val="bg1"/>
                </a:solidFill>
              </a:rPr>
              <a:t> </a:t>
            </a:r>
            <a:r>
              <a:rPr lang="pt-BR" sz="4000" b="1" dirty="0" err="1" smtClean="0">
                <a:solidFill>
                  <a:schemeClr val="bg1"/>
                </a:solidFill>
              </a:rPr>
              <a:t>women</a:t>
            </a:r>
            <a:r>
              <a:rPr lang="pt-BR" sz="4000" b="1" dirty="0">
                <a:solidFill>
                  <a:schemeClr val="bg1"/>
                </a:solidFill>
              </a:rPr>
              <a:t>/</a:t>
            </a:r>
            <a:r>
              <a:rPr lang="pt-BR" sz="4000" b="1" dirty="0" smtClean="0">
                <a:solidFill>
                  <a:schemeClr val="bg1"/>
                </a:solidFill>
              </a:rPr>
              <a:t>TGW)</a:t>
            </a:r>
            <a:endParaRPr lang="pt-BR" altLang="pt-BR" sz="3800" b="1" spc="100" dirty="0" smtClean="0">
              <a:solidFill>
                <a:schemeClr val="bg1"/>
              </a:solidFill>
            </a:endParaRPr>
          </a:p>
        </p:txBody>
      </p:sp>
      <p:sp>
        <p:nvSpPr>
          <p:cNvPr id="8" name="Text Box 8"/>
          <p:cNvSpPr txBox="1">
            <a:spLocks noChangeArrowheads="1"/>
          </p:cNvSpPr>
          <p:nvPr/>
        </p:nvSpPr>
        <p:spPr bwMode="auto">
          <a:xfrm>
            <a:off x="559584" y="4256657"/>
            <a:ext cx="8064896" cy="1585049"/>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spcAft>
                <a:spcPts val="400"/>
              </a:spcAft>
            </a:pPr>
            <a:r>
              <a:rPr lang="pt-BR" altLang="pt-BR" sz="2000" b="1" spc="50" dirty="0" smtClean="0">
                <a:solidFill>
                  <a:srgbClr val="FFFFFF"/>
                </a:solidFill>
              </a:rPr>
              <a:t>Alícia Krüger, </a:t>
            </a:r>
            <a:r>
              <a:rPr lang="pt-BR" altLang="pt-BR" sz="2000" b="1" spc="50" dirty="0" err="1" smtClean="0">
                <a:solidFill>
                  <a:srgbClr val="FFFFFF"/>
                </a:solidFill>
              </a:rPr>
              <a:t>BPharm</a:t>
            </a:r>
            <a:r>
              <a:rPr lang="pt-BR" altLang="pt-BR" sz="2000" b="1" spc="50" dirty="0" smtClean="0">
                <a:solidFill>
                  <a:srgbClr val="FFFFFF"/>
                </a:solidFill>
              </a:rPr>
              <a:t>, MPH.</a:t>
            </a:r>
          </a:p>
          <a:p>
            <a:pPr algn="ctr" eaLnBrk="1" hangingPunct="1">
              <a:spcAft>
                <a:spcPts val="400"/>
              </a:spcAft>
            </a:pPr>
            <a:r>
              <a:rPr lang="pt-BR" altLang="pt-BR" sz="1900" b="1" spc="50" dirty="0" err="1" smtClean="0">
                <a:solidFill>
                  <a:srgbClr val="FFFFFF"/>
                </a:solidFill>
              </a:rPr>
              <a:t>Ministry</a:t>
            </a:r>
            <a:r>
              <a:rPr lang="pt-BR" altLang="pt-BR" sz="1900" b="1" spc="50" dirty="0" smtClean="0">
                <a:solidFill>
                  <a:srgbClr val="FFFFFF"/>
                </a:solidFill>
              </a:rPr>
              <a:t> </a:t>
            </a:r>
            <a:r>
              <a:rPr lang="pt-BR" altLang="pt-BR" sz="1900" b="1" spc="50" dirty="0" err="1" smtClean="0">
                <a:solidFill>
                  <a:srgbClr val="FFFFFF"/>
                </a:solidFill>
              </a:rPr>
              <a:t>of</a:t>
            </a:r>
            <a:r>
              <a:rPr lang="pt-BR" altLang="pt-BR" sz="1900" b="1" spc="50" dirty="0" smtClean="0">
                <a:solidFill>
                  <a:srgbClr val="FFFFFF"/>
                </a:solidFill>
              </a:rPr>
              <a:t> Health </a:t>
            </a:r>
            <a:r>
              <a:rPr lang="pt-BR" altLang="pt-BR" sz="1900" b="1" spc="50" dirty="0" err="1" smtClean="0">
                <a:solidFill>
                  <a:srgbClr val="FFFFFF"/>
                </a:solidFill>
              </a:rPr>
              <a:t>of</a:t>
            </a:r>
            <a:r>
              <a:rPr lang="pt-BR" altLang="pt-BR" sz="1900" b="1" spc="50" dirty="0" smtClean="0">
                <a:solidFill>
                  <a:srgbClr val="FFFFFF"/>
                </a:solidFill>
              </a:rPr>
              <a:t> </a:t>
            </a:r>
            <a:r>
              <a:rPr lang="pt-BR" altLang="pt-BR" sz="1900" b="1" spc="50" dirty="0" err="1" smtClean="0">
                <a:solidFill>
                  <a:srgbClr val="FFFFFF"/>
                </a:solidFill>
              </a:rPr>
              <a:t>Brazil</a:t>
            </a:r>
            <a:endParaRPr lang="pt-BR" altLang="pt-BR" sz="1900" b="1" spc="50" dirty="0" smtClean="0">
              <a:solidFill>
                <a:srgbClr val="FFFFFF"/>
              </a:solidFill>
            </a:endParaRPr>
          </a:p>
          <a:p>
            <a:pPr algn="ctr" eaLnBrk="1" hangingPunct="1">
              <a:spcAft>
                <a:spcPts val="400"/>
              </a:spcAft>
            </a:pPr>
            <a:r>
              <a:rPr lang="pt-BR" altLang="pt-BR" sz="1600" spc="50" dirty="0" smtClean="0">
                <a:solidFill>
                  <a:srgbClr val="FFFFFF"/>
                </a:solidFill>
              </a:rPr>
              <a:t>Health </a:t>
            </a:r>
            <a:r>
              <a:rPr lang="pt-BR" altLang="pt-BR" sz="1600" spc="50" dirty="0" err="1" smtClean="0">
                <a:solidFill>
                  <a:srgbClr val="FFFFFF"/>
                </a:solidFill>
              </a:rPr>
              <a:t>Surveillance</a:t>
            </a:r>
            <a:r>
              <a:rPr lang="pt-BR" altLang="pt-BR" sz="1600" spc="50" dirty="0" smtClean="0">
                <a:solidFill>
                  <a:srgbClr val="FFFFFF"/>
                </a:solidFill>
              </a:rPr>
              <a:t> </a:t>
            </a:r>
            <a:r>
              <a:rPr lang="pt-BR" altLang="pt-BR" sz="1600" spc="50" dirty="0" err="1" smtClean="0">
                <a:solidFill>
                  <a:srgbClr val="FFFFFF"/>
                </a:solidFill>
              </a:rPr>
              <a:t>Secretariat</a:t>
            </a:r>
            <a:endParaRPr lang="pt-BR" altLang="pt-BR" sz="1600" spc="50" dirty="0" smtClean="0">
              <a:solidFill>
                <a:srgbClr val="FFFFFF"/>
              </a:solidFill>
            </a:endParaRPr>
          </a:p>
          <a:p>
            <a:pPr algn="ctr"/>
            <a:r>
              <a:rPr lang="pt-BR" sz="1600" spc="50" dirty="0" err="1" smtClean="0">
                <a:solidFill>
                  <a:srgbClr val="FFFFFF"/>
                </a:solidFill>
              </a:rPr>
              <a:t>Departament</a:t>
            </a:r>
            <a:r>
              <a:rPr lang="pt-BR" sz="1600" spc="50" dirty="0" smtClean="0">
                <a:solidFill>
                  <a:srgbClr val="FFFFFF"/>
                </a:solidFill>
              </a:rPr>
              <a:t> </a:t>
            </a:r>
            <a:r>
              <a:rPr lang="pt-BR" sz="1600" spc="50" dirty="0" err="1" smtClean="0">
                <a:solidFill>
                  <a:srgbClr val="FFFFFF"/>
                </a:solidFill>
              </a:rPr>
              <a:t>of</a:t>
            </a:r>
            <a:r>
              <a:rPr lang="pt-BR" sz="1600" spc="50" dirty="0" smtClean="0">
                <a:solidFill>
                  <a:srgbClr val="FFFFFF"/>
                </a:solidFill>
              </a:rPr>
              <a:t> </a:t>
            </a:r>
            <a:r>
              <a:rPr lang="pt-BR" sz="1600" spc="50" dirty="0" err="1" smtClean="0">
                <a:solidFill>
                  <a:srgbClr val="FFFFFF"/>
                </a:solidFill>
              </a:rPr>
              <a:t>Surveillance</a:t>
            </a:r>
            <a:r>
              <a:rPr lang="pt-BR" sz="1600" spc="50" dirty="0" smtClean="0">
                <a:solidFill>
                  <a:srgbClr val="FFFFFF"/>
                </a:solidFill>
              </a:rPr>
              <a:t>, </a:t>
            </a:r>
            <a:r>
              <a:rPr lang="pt-BR" sz="1600" spc="50" dirty="0" err="1" smtClean="0">
                <a:solidFill>
                  <a:srgbClr val="FFFFFF"/>
                </a:solidFill>
              </a:rPr>
              <a:t>Prevention</a:t>
            </a:r>
            <a:r>
              <a:rPr lang="pt-BR" sz="1600" spc="50" dirty="0" smtClean="0">
                <a:solidFill>
                  <a:srgbClr val="FFFFFF"/>
                </a:solidFill>
              </a:rPr>
              <a:t> </a:t>
            </a:r>
            <a:r>
              <a:rPr lang="pt-BR" sz="1600" spc="50" dirty="0" err="1" smtClean="0">
                <a:solidFill>
                  <a:srgbClr val="FFFFFF"/>
                </a:solidFill>
              </a:rPr>
              <a:t>and</a:t>
            </a:r>
            <a:r>
              <a:rPr lang="pt-BR" sz="1600" spc="50" dirty="0" smtClean="0">
                <a:solidFill>
                  <a:srgbClr val="FFFFFF"/>
                </a:solidFill>
              </a:rPr>
              <a:t> </a:t>
            </a:r>
            <a:r>
              <a:rPr lang="pt-BR" sz="1600" spc="50" dirty="0" err="1" smtClean="0">
                <a:solidFill>
                  <a:srgbClr val="FFFFFF"/>
                </a:solidFill>
              </a:rPr>
              <a:t>Control</a:t>
            </a:r>
            <a:r>
              <a:rPr lang="pt-BR" sz="1600" spc="50" dirty="0" smtClean="0">
                <a:solidFill>
                  <a:srgbClr val="FFFFFF"/>
                </a:solidFill>
              </a:rPr>
              <a:t> </a:t>
            </a:r>
            <a:r>
              <a:rPr lang="pt-BR" sz="1600" spc="50" dirty="0" err="1">
                <a:solidFill>
                  <a:srgbClr val="FFFFFF"/>
                </a:solidFill>
              </a:rPr>
              <a:t>o</a:t>
            </a:r>
            <a:r>
              <a:rPr lang="pt-BR" sz="1600" spc="50" dirty="0" err="1" smtClean="0">
                <a:solidFill>
                  <a:srgbClr val="FFFFFF"/>
                </a:solidFill>
              </a:rPr>
              <a:t>f</a:t>
            </a:r>
            <a:r>
              <a:rPr lang="pt-BR" sz="1600" spc="50" dirty="0" smtClean="0">
                <a:solidFill>
                  <a:srgbClr val="FFFFFF"/>
                </a:solidFill>
              </a:rPr>
              <a:t> </a:t>
            </a:r>
            <a:r>
              <a:rPr lang="pt-BR" sz="1600" spc="50" dirty="0" err="1" smtClean="0">
                <a:solidFill>
                  <a:srgbClr val="FFFFFF"/>
                </a:solidFill>
              </a:rPr>
              <a:t>STIs</a:t>
            </a:r>
            <a:r>
              <a:rPr lang="pt-BR" sz="1600" spc="50" dirty="0" smtClean="0">
                <a:solidFill>
                  <a:srgbClr val="FFFFFF"/>
                </a:solidFill>
              </a:rPr>
              <a:t>, </a:t>
            </a:r>
            <a:br>
              <a:rPr lang="pt-BR" sz="1600" spc="50" dirty="0" smtClean="0">
                <a:solidFill>
                  <a:srgbClr val="FFFFFF"/>
                </a:solidFill>
              </a:rPr>
            </a:br>
            <a:r>
              <a:rPr lang="pt-BR" sz="1600" spc="50" dirty="0" smtClean="0">
                <a:solidFill>
                  <a:srgbClr val="FFFFFF"/>
                </a:solidFill>
              </a:rPr>
              <a:t>HIV / AIDS </a:t>
            </a:r>
            <a:r>
              <a:rPr lang="pt-BR" sz="1600" spc="50" dirty="0" err="1" smtClean="0">
                <a:solidFill>
                  <a:srgbClr val="FFFFFF"/>
                </a:solidFill>
              </a:rPr>
              <a:t>and</a:t>
            </a:r>
            <a:r>
              <a:rPr lang="pt-BR" sz="1600" spc="50" dirty="0" smtClean="0">
                <a:solidFill>
                  <a:srgbClr val="FFFFFF"/>
                </a:solidFill>
              </a:rPr>
              <a:t> Viral </a:t>
            </a:r>
            <a:r>
              <a:rPr lang="pt-BR" sz="1600" spc="50" dirty="0" err="1" smtClean="0">
                <a:solidFill>
                  <a:srgbClr val="FFFFFF"/>
                </a:solidFill>
              </a:rPr>
              <a:t>Hepatitis</a:t>
            </a:r>
            <a:endParaRPr lang="pt-BR" sz="1600" spc="50" dirty="0">
              <a:solidFill>
                <a:srgbClr val="FFFFFF"/>
              </a:solidFill>
            </a:endParaRPr>
          </a:p>
        </p:txBody>
      </p:sp>
    </p:spTree>
    <p:extLst>
      <p:ext uri="{BB962C8B-B14F-4D97-AF65-F5344CB8AC3E}">
        <p14:creationId xmlns:p14="http://schemas.microsoft.com/office/powerpoint/2010/main" val="12499444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sultado de imagem para campanha travesti e respei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2603409"/>
            <a:ext cx="6336704" cy="316058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408925" y="517131"/>
            <a:ext cx="8339051" cy="1661993"/>
          </a:xfrm>
          <a:prstGeom prst="rect">
            <a:avLst/>
          </a:prstGeom>
          <a:noFill/>
        </p:spPr>
        <p:txBody>
          <a:bodyPr wrap="square" rtlCol="0">
            <a:spAutoFit/>
          </a:bodyPr>
          <a:lstStyle/>
          <a:p>
            <a:pPr algn="ctr"/>
            <a:r>
              <a:rPr lang="pt-BR" sz="3000" b="1" dirty="0" err="1" smtClean="0"/>
              <a:t>Brazil’s</a:t>
            </a:r>
            <a:r>
              <a:rPr lang="pt-BR" sz="3000" b="1" dirty="0" smtClean="0"/>
              <a:t> </a:t>
            </a:r>
            <a:r>
              <a:rPr lang="pt-BR" sz="3000" b="1" dirty="0" err="1" smtClean="0"/>
              <a:t>National</a:t>
            </a:r>
            <a:r>
              <a:rPr lang="pt-BR" sz="3000" b="1" dirty="0" smtClean="0"/>
              <a:t> </a:t>
            </a:r>
            <a:r>
              <a:rPr lang="pt-BR" sz="3000" b="1" dirty="0" err="1" smtClean="0"/>
              <a:t>Transgender</a:t>
            </a:r>
            <a:r>
              <a:rPr lang="pt-BR" sz="3000" b="1" dirty="0" smtClean="0"/>
              <a:t> </a:t>
            </a:r>
            <a:r>
              <a:rPr lang="pt-BR" sz="3000" b="1" dirty="0" err="1" smtClean="0"/>
              <a:t>Visibility</a:t>
            </a:r>
            <a:r>
              <a:rPr lang="pt-BR" sz="3000" b="1" dirty="0"/>
              <a:t> Day </a:t>
            </a:r>
          </a:p>
          <a:p>
            <a:pPr algn="ctr"/>
            <a:r>
              <a:rPr lang="pt-BR" b="1" dirty="0" smtClean="0"/>
              <a:t> </a:t>
            </a:r>
            <a:endParaRPr lang="pt-BR" dirty="0"/>
          </a:p>
          <a:p>
            <a:pPr algn="ctr"/>
            <a:r>
              <a:rPr lang="en-US" dirty="0" smtClean="0"/>
              <a:t>In 2004, the </a:t>
            </a:r>
            <a:r>
              <a:rPr lang="en-US" dirty="0"/>
              <a:t>Brazilian Ministry of Health’s Department of STIs, HIV/AIDS and Viral Hepatitis </a:t>
            </a:r>
            <a:r>
              <a:rPr lang="en-US" dirty="0" smtClean="0"/>
              <a:t>supported the creation of the Brazil’s </a:t>
            </a:r>
            <a:r>
              <a:rPr lang="en-US" dirty="0"/>
              <a:t>National Transgender Visibility Day – January </a:t>
            </a:r>
            <a:r>
              <a:rPr lang="en-US" dirty="0" smtClean="0"/>
              <a:t>29</a:t>
            </a:r>
            <a:r>
              <a:rPr lang="en-US" baseline="30000" dirty="0" smtClean="0"/>
              <a:t>th</a:t>
            </a:r>
            <a:r>
              <a:rPr lang="en-US" dirty="0" smtClean="0"/>
              <a:t>  </a:t>
            </a:r>
            <a:r>
              <a:rPr lang="en-US" dirty="0"/>
              <a:t>– through campaign “</a:t>
            </a:r>
            <a:r>
              <a:rPr lang="en-US" dirty="0" err="1"/>
              <a:t>Travesti</a:t>
            </a:r>
            <a:r>
              <a:rPr lang="en-US" dirty="0"/>
              <a:t> e </a:t>
            </a:r>
            <a:r>
              <a:rPr lang="en-US" dirty="0" err="1" smtClean="0"/>
              <a:t>respeito</a:t>
            </a:r>
            <a:r>
              <a:rPr lang="en-US" dirty="0" smtClean="0"/>
              <a:t>” </a:t>
            </a:r>
            <a:r>
              <a:rPr lang="en-US" dirty="0"/>
              <a:t>(</a:t>
            </a:r>
            <a:r>
              <a:rPr lang="en-US" dirty="0" smtClean="0"/>
              <a:t>Transwomen and </a:t>
            </a:r>
            <a:r>
              <a:rPr lang="en-US" dirty="0"/>
              <a:t>respect</a:t>
            </a:r>
            <a:r>
              <a:rPr lang="en-US" dirty="0" smtClean="0"/>
              <a:t>). </a:t>
            </a:r>
            <a:endParaRPr lang="en-US" dirty="0"/>
          </a:p>
        </p:txBody>
      </p:sp>
    </p:spTree>
    <p:extLst>
      <p:ext uri="{BB962C8B-B14F-4D97-AF65-F5344CB8AC3E}">
        <p14:creationId xmlns:p14="http://schemas.microsoft.com/office/powerpoint/2010/main" val="2333660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57200"/>
            <a:ext cx="8229600" cy="1143000"/>
          </a:xfrm>
        </p:spPr>
        <p:txBody>
          <a:bodyPr/>
          <a:lstStyle/>
          <a:p>
            <a:pPr algn="ctr"/>
            <a:r>
              <a:rPr lang="pt-BR" b="1" dirty="0" err="1" smtClean="0">
                <a:solidFill>
                  <a:schemeClr val="tx1"/>
                </a:solidFill>
              </a:rPr>
              <a:t>Conclusions</a:t>
            </a:r>
            <a:endParaRPr lang="pt-BR" b="1" dirty="0">
              <a:solidFill>
                <a:schemeClr val="tx1"/>
              </a:solidFill>
            </a:endParaRPr>
          </a:p>
        </p:txBody>
      </p:sp>
      <p:sp>
        <p:nvSpPr>
          <p:cNvPr id="3" name="Espaço Reservado para Conteúdo 2"/>
          <p:cNvSpPr>
            <a:spLocks noGrp="1"/>
          </p:cNvSpPr>
          <p:nvPr>
            <p:ph idx="1"/>
          </p:nvPr>
        </p:nvSpPr>
        <p:spPr>
          <a:xfrm>
            <a:off x="296937" y="1600200"/>
            <a:ext cx="8715122" cy="4525963"/>
          </a:xfrm>
        </p:spPr>
        <p:txBody>
          <a:bodyPr/>
          <a:lstStyle/>
          <a:p>
            <a:r>
              <a:rPr lang="en-US" sz="1800" dirty="0">
                <a:solidFill>
                  <a:schemeClr val="tx1"/>
                </a:solidFill>
              </a:rPr>
              <a:t>Positive legal scenarios for transgender people improve their linkage to health services. Social determinants are fundamental </a:t>
            </a:r>
            <a:r>
              <a:rPr lang="en-US" sz="1800" dirty="0" smtClean="0">
                <a:solidFill>
                  <a:schemeClr val="tx1"/>
                </a:solidFill>
              </a:rPr>
              <a:t>to </a:t>
            </a:r>
            <a:r>
              <a:rPr lang="en-US" sz="1800" dirty="0">
                <a:solidFill>
                  <a:schemeClr val="tx1"/>
                </a:solidFill>
              </a:rPr>
              <a:t>health;</a:t>
            </a:r>
          </a:p>
          <a:p>
            <a:endParaRPr lang="en-US" sz="1800" dirty="0">
              <a:solidFill>
                <a:schemeClr val="tx1"/>
              </a:solidFill>
            </a:endParaRPr>
          </a:p>
          <a:p>
            <a:r>
              <a:rPr lang="en-US" sz="1800" dirty="0">
                <a:solidFill>
                  <a:schemeClr val="tx1"/>
                </a:solidFill>
              </a:rPr>
              <a:t>Established LGBT National Health Policies may favor </a:t>
            </a:r>
            <a:r>
              <a:rPr lang="en-US" sz="1800" dirty="0" smtClean="0">
                <a:solidFill>
                  <a:schemeClr val="tx1"/>
                </a:solidFill>
              </a:rPr>
              <a:t>transgender people’s </a:t>
            </a:r>
            <a:r>
              <a:rPr lang="en-US" sz="1800" dirty="0">
                <a:solidFill>
                  <a:schemeClr val="tx1"/>
                </a:solidFill>
              </a:rPr>
              <a:t>access to health services, and the opposite is also true</a:t>
            </a:r>
            <a:r>
              <a:rPr lang="en-US" sz="1800" dirty="0" smtClean="0">
                <a:solidFill>
                  <a:schemeClr val="tx1"/>
                </a:solidFill>
              </a:rPr>
              <a:t>;</a:t>
            </a:r>
          </a:p>
          <a:p>
            <a:endParaRPr lang="en-US" sz="1800" dirty="0">
              <a:solidFill>
                <a:schemeClr val="tx1"/>
              </a:solidFill>
            </a:endParaRPr>
          </a:p>
          <a:p>
            <a:r>
              <a:rPr lang="en-US" sz="1800" dirty="0">
                <a:solidFill>
                  <a:schemeClr val="tx1"/>
                </a:solidFill>
              </a:rPr>
              <a:t>Involving transgender people in actions to fight </a:t>
            </a:r>
            <a:r>
              <a:rPr lang="en-US" sz="1800" dirty="0" smtClean="0">
                <a:solidFill>
                  <a:schemeClr val="tx1"/>
                </a:solidFill>
              </a:rPr>
              <a:t>the HIV epidemic </a:t>
            </a:r>
            <a:r>
              <a:rPr lang="en-US" sz="1800" dirty="0">
                <a:solidFill>
                  <a:schemeClr val="tx1"/>
                </a:solidFill>
              </a:rPr>
              <a:t>and other STIs is </a:t>
            </a:r>
            <a:r>
              <a:rPr lang="en-US" sz="1800" dirty="0" smtClean="0">
                <a:solidFill>
                  <a:schemeClr val="tx1"/>
                </a:solidFill>
              </a:rPr>
              <a:t>crucial (such as </a:t>
            </a:r>
            <a:r>
              <a:rPr lang="en-US" sz="1800" dirty="0">
                <a:solidFill>
                  <a:schemeClr val="tx1"/>
                </a:solidFill>
              </a:rPr>
              <a:t>in peer-to-peer actions and technical decision-making committees);</a:t>
            </a:r>
          </a:p>
          <a:p>
            <a:pPr marL="0" indent="0">
              <a:buNone/>
            </a:pPr>
            <a:endParaRPr lang="en-US" sz="2000" b="1" dirty="0">
              <a:solidFill>
                <a:schemeClr val="tx1"/>
              </a:solidFill>
            </a:endParaRPr>
          </a:p>
        </p:txBody>
      </p:sp>
    </p:spTree>
    <p:extLst>
      <p:ext uri="{BB962C8B-B14F-4D97-AF65-F5344CB8AC3E}">
        <p14:creationId xmlns:p14="http://schemas.microsoft.com/office/powerpoint/2010/main" val="668435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57200"/>
            <a:ext cx="8229600" cy="1143000"/>
          </a:xfrm>
        </p:spPr>
        <p:txBody>
          <a:bodyPr/>
          <a:lstStyle/>
          <a:p>
            <a:pPr algn="ctr"/>
            <a:r>
              <a:rPr lang="pt-BR" b="1" dirty="0" err="1" smtClean="0">
                <a:solidFill>
                  <a:schemeClr val="tx1"/>
                </a:solidFill>
              </a:rPr>
              <a:t>Conclusions</a:t>
            </a:r>
            <a:endParaRPr lang="pt-BR" b="1" dirty="0">
              <a:solidFill>
                <a:schemeClr val="tx1"/>
              </a:solidFill>
            </a:endParaRPr>
          </a:p>
        </p:txBody>
      </p:sp>
      <p:sp>
        <p:nvSpPr>
          <p:cNvPr id="3" name="Espaço Reservado para Conteúdo 2"/>
          <p:cNvSpPr>
            <a:spLocks noGrp="1"/>
          </p:cNvSpPr>
          <p:nvPr>
            <p:ph idx="1"/>
          </p:nvPr>
        </p:nvSpPr>
        <p:spPr>
          <a:xfrm>
            <a:off x="331772" y="1600200"/>
            <a:ext cx="8715122" cy="4525963"/>
          </a:xfrm>
        </p:spPr>
        <p:txBody>
          <a:bodyPr/>
          <a:lstStyle/>
          <a:p>
            <a:r>
              <a:rPr lang="en-US" sz="1800" dirty="0">
                <a:solidFill>
                  <a:schemeClr val="tx1"/>
                </a:solidFill>
              </a:rPr>
              <a:t>Positive legal scenarios for transgender people improve their linkage to health services. Social determinants are fundamental </a:t>
            </a:r>
            <a:r>
              <a:rPr lang="en-US" sz="1800" dirty="0" smtClean="0">
                <a:solidFill>
                  <a:schemeClr val="tx1"/>
                </a:solidFill>
              </a:rPr>
              <a:t>to </a:t>
            </a:r>
            <a:r>
              <a:rPr lang="en-US" sz="1800" dirty="0">
                <a:solidFill>
                  <a:schemeClr val="tx1"/>
                </a:solidFill>
              </a:rPr>
              <a:t>health;</a:t>
            </a:r>
          </a:p>
          <a:p>
            <a:endParaRPr lang="en-US" sz="1800" dirty="0">
              <a:solidFill>
                <a:schemeClr val="tx1"/>
              </a:solidFill>
            </a:endParaRPr>
          </a:p>
          <a:p>
            <a:r>
              <a:rPr lang="en-US" sz="1800" dirty="0">
                <a:solidFill>
                  <a:schemeClr val="tx1"/>
                </a:solidFill>
              </a:rPr>
              <a:t>Established LGBT National Health Policies may favor </a:t>
            </a:r>
            <a:r>
              <a:rPr lang="en-US" sz="1800" dirty="0" smtClean="0">
                <a:solidFill>
                  <a:schemeClr val="tx1"/>
                </a:solidFill>
              </a:rPr>
              <a:t>transgender people’s </a:t>
            </a:r>
            <a:r>
              <a:rPr lang="en-US" sz="1800" dirty="0">
                <a:solidFill>
                  <a:schemeClr val="tx1"/>
                </a:solidFill>
              </a:rPr>
              <a:t>access to health services, and the opposite is also true</a:t>
            </a:r>
            <a:r>
              <a:rPr lang="en-US" sz="1800" dirty="0" smtClean="0">
                <a:solidFill>
                  <a:schemeClr val="tx1"/>
                </a:solidFill>
              </a:rPr>
              <a:t>;</a:t>
            </a:r>
          </a:p>
          <a:p>
            <a:endParaRPr lang="en-US" sz="1800" dirty="0">
              <a:solidFill>
                <a:schemeClr val="tx1"/>
              </a:solidFill>
            </a:endParaRPr>
          </a:p>
          <a:p>
            <a:r>
              <a:rPr lang="en-US" sz="1800" dirty="0">
                <a:solidFill>
                  <a:schemeClr val="tx1"/>
                </a:solidFill>
              </a:rPr>
              <a:t>Involving transgender people in actions to fight </a:t>
            </a:r>
            <a:r>
              <a:rPr lang="en-US" sz="1800" dirty="0" smtClean="0">
                <a:solidFill>
                  <a:schemeClr val="tx1"/>
                </a:solidFill>
              </a:rPr>
              <a:t>the HIV epidemic </a:t>
            </a:r>
            <a:r>
              <a:rPr lang="en-US" sz="1800" dirty="0">
                <a:solidFill>
                  <a:schemeClr val="tx1"/>
                </a:solidFill>
              </a:rPr>
              <a:t>and other STIs is </a:t>
            </a:r>
            <a:r>
              <a:rPr lang="en-US" sz="1800" dirty="0" smtClean="0">
                <a:solidFill>
                  <a:schemeClr val="tx1"/>
                </a:solidFill>
              </a:rPr>
              <a:t>crucial (such as </a:t>
            </a:r>
            <a:r>
              <a:rPr lang="en-US" sz="1800" dirty="0">
                <a:solidFill>
                  <a:schemeClr val="tx1"/>
                </a:solidFill>
              </a:rPr>
              <a:t>in peer-to-peer actions and technical decision-making committees);</a:t>
            </a:r>
          </a:p>
          <a:p>
            <a:pPr marL="0" indent="0">
              <a:buNone/>
            </a:pPr>
            <a:endParaRPr lang="en-US" sz="2000" b="1" dirty="0">
              <a:solidFill>
                <a:schemeClr val="tx1"/>
              </a:solidFill>
            </a:endParaRPr>
          </a:p>
        </p:txBody>
      </p:sp>
      <p:sp>
        <p:nvSpPr>
          <p:cNvPr id="4" name="CaixaDeTexto 3"/>
          <p:cNvSpPr txBox="1"/>
          <p:nvPr/>
        </p:nvSpPr>
        <p:spPr>
          <a:xfrm>
            <a:off x="3993469" y="4929052"/>
            <a:ext cx="1391728" cy="677108"/>
          </a:xfrm>
          <a:prstGeom prst="rect">
            <a:avLst/>
          </a:prstGeom>
          <a:noFill/>
        </p:spPr>
        <p:txBody>
          <a:bodyPr wrap="none" rtlCol="0">
            <a:spAutoFit/>
          </a:bodyPr>
          <a:lstStyle/>
          <a:p>
            <a:r>
              <a:rPr lang="pt-BR" sz="3800" b="1" dirty="0" smtClean="0"/>
              <a:t>And...</a:t>
            </a:r>
            <a:endParaRPr lang="pt-BR" sz="3800" b="1" dirty="0"/>
          </a:p>
        </p:txBody>
      </p:sp>
    </p:spTree>
    <p:extLst>
      <p:ext uri="{BB962C8B-B14F-4D97-AF65-F5344CB8AC3E}">
        <p14:creationId xmlns:p14="http://schemas.microsoft.com/office/powerpoint/2010/main" val="1099407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err="1" smtClean="0">
                <a:solidFill>
                  <a:schemeClr val="tx1"/>
                </a:solidFill>
              </a:rPr>
              <a:t>Conclusions</a:t>
            </a:r>
            <a:endParaRPr lang="pt-BR" b="1" dirty="0">
              <a:solidFill>
                <a:schemeClr val="tx1"/>
              </a:solidFill>
            </a:endParaRPr>
          </a:p>
        </p:txBody>
      </p:sp>
      <p:sp>
        <p:nvSpPr>
          <p:cNvPr id="3" name="Espaço Reservado para Conteúdo 2"/>
          <p:cNvSpPr>
            <a:spLocks noGrp="1"/>
          </p:cNvSpPr>
          <p:nvPr>
            <p:ph idx="1"/>
          </p:nvPr>
        </p:nvSpPr>
        <p:spPr>
          <a:xfrm>
            <a:off x="108857" y="1791789"/>
            <a:ext cx="9035143" cy="4525963"/>
          </a:xfrm>
        </p:spPr>
        <p:txBody>
          <a:bodyPr/>
          <a:lstStyle/>
          <a:p>
            <a:r>
              <a:rPr lang="en-US" b="1" dirty="0">
                <a:solidFill>
                  <a:schemeClr val="tx1"/>
                </a:solidFill>
              </a:rPr>
              <a:t>Hiring trans people makes health services</a:t>
            </a:r>
            <a:br>
              <a:rPr lang="en-US" b="1" dirty="0">
                <a:solidFill>
                  <a:schemeClr val="tx1"/>
                </a:solidFill>
              </a:rPr>
            </a:br>
            <a:r>
              <a:rPr lang="en-US" b="1" dirty="0">
                <a:solidFill>
                  <a:schemeClr val="tx1"/>
                </a:solidFill>
              </a:rPr>
              <a:t> friendlier!!!</a:t>
            </a:r>
          </a:p>
          <a:p>
            <a:endParaRPr lang="en-US" dirty="0">
              <a:solidFill>
                <a:schemeClr val="tx1"/>
              </a:solidFill>
            </a:endParaRPr>
          </a:p>
          <a:p>
            <a:endParaRPr lang="en-US" dirty="0">
              <a:solidFill>
                <a:schemeClr val="tx1"/>
              </a:solidFill>
            </a:endParaRPr>
          </a:p>
          <a:p>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8582" y="2777823"/>
            <a:ext cx="3065418" cy="4080177"/>
          </a:xfrm>
          <a:prstGeom prst="rect">
            <a:avLst/>
          </a:prstGeom>
        </p:spPr>
      </p:pic>
    </p:spTree>
    <p:extLst>
      <p:ext uri="{BB962C8B-B14F-4D97-AF65-F5344CB8AC3E}">
        <p14:creationId xmlns:p14="http://schemas.microsoft.com/office/powerpoint/2010/main" val="24603446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aixaDeTexto 1"/>
          <p:cNvSpPr txBox="1"/>
          <p:nvPr/>
        </p:nvSpPr>
        <p:spPr>
          <a:xfrm>
            <a:off x="1386840" y="1592580"/>
            <a:ext cx="6294120" cy="1015663"/>
          </a:xfrm>
          <a:prstGeom prst="rect">
            <a:avLst/>
          </a:prstGeom>
          <a:noFill/>
        </p:spPr>
        <p:txBody>
          <a:bodyPr wrap="square" rtlCol="0">
            <a:spAutoFit/>
          </a:bodyPr>
          <a:lstStyle/>
          <a:p>
            <a:pPr algn="ctr"/>
            <a:r>
              <a:rPr lang="pt-BR" sz="6000" b="1" dirty="0" err="1" smtClean="0">
                <a:solidFill>
                  <a:schemeClr val="bg1"/>
                </a:solidFill>
                <a:ea typeface="Verdana" panose="020B0604030504040204" pitchFamily="34" charset="0"/>
                <a:cs typeface="Verdana" panose="020B0604030504040204" pitchFamily="34" charset="0"/>
              </a:rPr>
              <a:t>Thank</a:t>
            </a:r>
            <a:r>
              <a:rPr lang="pt-BR" sz="6000" b="1" dirty="0" smtClean="0">
                <a:solidFill>
                  <a:schemeClr val="bg1"/>
                </a:solidFill>
                <a:ea typeface="Verdana" panose="020B0604030504040204" pitchFamily="34" charset="0"/>
                <a:cs typeface="Verdana" panose="020B0604030504040204" pitchFamily="34" charset="0"/>
              </a:rPr>
              <a:t> </a:t>
            </a:r>
            <a:r>
              <a:rPr lang="pt-BR" sz="6000" b="1" dirty="0" err="1">
                <a:solidFill>
                  <a:schemeClr val="bg1"/>
                </a:solidFill>
                <a:ea typeface="Verdana" panose="020B0604030504040204" pitchFamily="34" charset="0"/>
                <a:cs typeface="Verdana" panose="020B0604030504040204" pitchFamily="34" charset="0"/>
              </a:rPr>
              <a:t>y</a:t>
            </a:r>
            <a:r>
              <a:rPr lang="pt-BR" sz="6000" b="1" dirty="0" err="1" smtClean="0">
                <a:solidFill>
                  <a:schemeClr val="bg1"/>
                </a:solidFill>
                <a:ea typeface="Verdana" panose="020B0604030504040204" pitchFamily="34" charset="0"/>
                <a:cs typeface="Verdana" panose="020B0604030504040204" pitchFamily="34" charset="0"/>
              </a:rPr>
              <a:t>ou</a:t>
            </a:r>
            <a:r>
              <a:rPr lang="pt-BR" sz="6000" b="1" dirty="0" smtClean="0">
                <a:solidFill>
                  <a:schemeClr val="bg1"/>
                </a:solidFill>
                <a:ea typeface="Verdana" panose="020B0604030504040204" pitchFamily="34" charset="0"/>
                <a:cs typeface="Verdana" panose="020B0604030504040204" pitchFamily="34" charset="0"/>
              </a:rPr>
              <a:t>!</a:t>
            </a:r>
            <a:endParaRPr lang="pt-BR" sz="6000" b="1" dirty="0">
              <a:solidFill>
                <a:schemeClr val="bg1"/>
              </a:solidFill>
              <a:ea typeface="Verdana" panose="020B0604030504040204" pitchFamily="34" charset="0"/>
              <a:cs typeface="Verdana" panose="020B0604030504040204" pitchFamily="34" charset="0"/>
            </a:endParaRPr>
          </a:p>
        </p:txBody>
      </p:sp>
      <p:sp>
        <p:nvSpPr>
          <p:cNvPr id="3" name="CaixaDeTexto 2"/>
          <p:cNvSpPr txBox="1"/>
          <p:nvPr/>
        </p:nvSpPr>
        <p:spPr>
          <a:xfrm>
            <a:off x="1386840" y="4415624"/>
            <a:ext cx="6294120" cy="954107"/>
          </a:xfrm>
          <a:prstGeom prst="rect">
            <a:avLst/>
          </a:prstGeom>
          <a:noFill/>
        </p:spPr>
        <p:txBody>
          <a:bodyPr wrap="square" rtlCol="0">
            <a:spAutoFit/>
          </a:bodyPr>
          <a:lstStyle/>
          <a:p>
            <a:pPr algn="ctr"/>
            <a:r>
              <a:rPr lang="pt-BR" sz="2800" dirty="0" smtClean="0">
                <a:solidFill>
                  <a:schemeClr val="bg1"/>
                </a:solidFill>
                <a:latin typeface="+mj-lt"/>
                <a:ea typeface="Verdana" panose="020B0604030504040204" pitchFamily="34" charset="0"/>
                <a:cs typeface="Verdana" panose="020B0604030504040204" pitchFamily="34" charset="0"/>
              </a:rPr>
              <a:t>www.aids.gov.br</a:t>
            </a:r>
          </a:p>
          <a:p>
            <a:pPr algn="ctr"/>
            <a:r>
              <a:rPr lang="pt-BR" sz="2800" dirty="0" smtClean="0">
                <a:solidFill>
                  <a:schemeClr val="bg1"/>
                </a:solidFill>
                <a:latin typeface="+mj-lt"/>
                <a:ea typeface="Verdana" panose="020B0604030504040204" pitchFamily="34" charset="0"/>
                <a:cs typeface="Verdana" panose="020B0604030504040204" pitchFamily="34" charset="0"/>
              </a:rPr>
              <a:t>www.saude.gov.br</a:t>
            </a:r>
            <a:endParaRPr lang="pt-BR" sz="2800" dirty="0">
              <a:solidFill>
                <a:schemeClr val="bg1"/>
              </a:solidFill>
              <a:latin typeface="+mj-lt"/>
              <a:ea typeface="Verdana" panose="020B0604030504040204" pitchFamily="34" charset="0"/>
              <a:cs typeface="Verdana" panose="020B0604030504040204" pitchFamily="34" charset="0"/>
            </a:endParaRPr>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2392" y="2914233"/>
            <a:ext cx="923016" cy="896645"/>
          </a:xfrm>
          <a:prstGeom prst="rect">
            <a:avLst/>
          </a:prstGeom>
        </p:spPr>
      </p:pic>
    </p:spTree>
    <p:extLst>
      <p:ext uri="{BB962C8B-B14F-4D97-AF65-F5344CB8AC3E}">
        <p14:creationId xmlns:p14="http://schemas.microsoft.com/office/powerpoint/2010/main" val="111353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679241"/>
            <a:ext cx="8229600" cy="1143000"/>
          </a:xfrm>
        </p:spPr>
        <p:txBody>
          <a:bodyPr/>
          <a:lstStyle/>
          <a:p>
            <a:pPr algn="ctr"/>
            <a:r>
              <a:rPr lang="pt-BR" b="1" dirty="0" err="1" smtClean="0">
                <a:solidFill>
                  <a:schemeClr val="tx1"/>
                </a:solidFill>
              </a:rPr>
              <a:t>Disclosure</a:t>
            </a:r>
            <a:endParaRPr lang="pt-BR" b="1" dirty="0">
              <a:solidFill>
                <a:schemeClr val="tx1"/>
              </a:solidFill>
            </a:endParaRPr>
          </a:p>
        </p:txBody>
      </p:sp>
      <p:sp>
        <p:nvSpPr>
          <p:cNvPr id="3" name="Espaço Reservado para Conteúdo 2"/>
          <p:cNvSpPr>
            <a:spLocks noGrp="1"/>
          </p:cNvSpPr>
          <p:nvPr>
            <p:ph idx="1"/>
          </p:nvPr>
        </p:nvSpPr>
        <p:spPr>
          <a:xfrm>
            <a:off x="699961" y="2396244"/>
            <a:ext cx="8229600" cy="4525963"/>
          </a:xfrm>
        </p:spPr>
        <p:txBody>
          <a:bodyPr/>
          <a:lstStyle/>
          <a:p>
            <a:r>
              <a:rPr lang="pt-BR" dirty="0" smtClean="0">
                <a:solidFill>
                  <a:schemeClr val="tx1"/>
                </a:solidFill>
              </a:rPr>
              <a:t>I </a:t>
            </a:r>
            <a:r>
              <a:rPr lang="pt-BR" dirty="0" err="1" smtClean="0">
                <a:solidFill>
                  <a:schemeClr val="tx1"/>
                </a:solidFill>
              </a:rPr>
              <a:t>have</a:t>
            </a:r>
            <a:r>
              <a:rPr lang="pt-BR" dirty="0" smtClean="0">
                <a:solidFill>
                  <a:schemeClr val="tx1"/>
                </a:solidFill>
              </a:rPr>
              <a:t> no </a:t>
            </a:r>
            <a:r>
              <a:rPr lang="pt-BR" dirty="0" err="1" smtClean="0">
                <a:solidFill>
                  <a:schemeClr val="tx1"/>
                </a:solidFill>
              </a:rPr>
              <a:t>conflict</a:t>
            </a:r>
            <a:r>
              <a:rPr lang="pt-BR" dirty="0" smtClean="0">
                <a:solidFill>
                  <a:schemeClr val="tx1"/>
                </a:solidFill>
              </a:rPr>
              <a:t> </a:t>
            </a:r>
            <a:r>
              <a:rPr lang="pt-BR" dirty="0" err="1" smtClean="0">
                <a:solidFill>
                  <a:schemeClr val="tx1"/>
                </a:solidFill>
              </a:rPr>
              <a:t>of</a:t>
            </a:r>
            <a:r>
              <a:rPr lang="pt-BR" dirty="0" smtClean="0">
                <a:solidFill>
                  <a:schemeClr val="tx1"/>
                </a:solidFill>
              </a:rPr>
              <a:t> </a:t>
            </a:r>
            <a:r>
              <a:rPr lang="pt-BR" dirty="0" err="1" smtClean="0">
                <a:solidFill>
                  <a:schemeClr val="tx1"/>
                </a:solidFill>
              </a:rPr>
              <a:t>interest</a:t>
            </a:r>
            <a:r>
              <a:rPr lang="pt-BR" dirty="0" smtClean="0">
                <a:solidFill>
                  <a:schemeClr val="tx1"/>
                </a:solidFill>
              </a:rPr>
              <a:t> </a:t>
            </a:r>
            <a:r>
              <a:rPr lang="pt-BR" dirty="0" err="1" smtClean="0">
                <a:solidFill>
                  <a:schemeClr val="tx1"/>
                </a:solidFill>
              </a:rPr>
              <a:t>to</a:t>
            </a:r>
            <a:r>
              <a:rPr lang="pt-BR" dirty="0" smtClean="0">
                <a:solidFill>
                  <a:schemeClr val="tx1"/>
                </a:solidFill>
              </a:rPr>
              <a:t> declare </a:t>
            </a:r>
            <a:endParaRPr lang="pt-BR" dirty="0">
              <a:solidFill>
                <a:schemeClr val="tx1"/>
              </a:solidFill>
            </a:endParaRPr>
          </a:p>
        </p:txBody>
      </p:sp>
    </p:spTree>
    <p:extLst>
      <p:ext uri="{BB962C8B-B14F-4D97-AF65-F5344CB8AC3E}">
        <p14:creationId xmlns:p14="http://schemas.microsoft.com/office/powerpoint/2010/main" val="3811949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1"/>
          <p:cNvSpPr txBox="1">
            <a:spLocks/>
          </p:cNvSpPr>
          <p:nvPr/>
        </p:nvSpPr>
        <p:spPr>
          <a:xfrm>
            <a:off x="-101152" y="612755"/>
            <a:ext cx="9144000" cy="807433"/>
          </a:xfrm>
          <a:prstGeom prst="rect">
            <a:avLst/>
          </a:prstGeom>
        </p:spPr>
        <p:txBody>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pt-BR" sz="3200" b="1" dirty="0">
                <a:solidFill>
                  <a:schemeClr val="tx1"/>
                </a:solidFill>
                <a:latin typeface="+mn-lt"/>
              </a:rPr>
              <a:t>A</a:t>
            </a:r>
            <a:r>
              <a:rPr lang="pt-BR" sz="3200" b="1" dirty="0" smtClean="0">
                <a:solidFill>
                  <a:schemeClr val="tx1"/>
                </a:solidFill>
                <a:latin typeface="+mn-lt"/>
              </a:rPr>
              <a:t> </a:t>
            </a:r>
            <a:r>
              <a:rPr lang="pt-BR" sz="3200" b="1" dirty="0" smtClean="0">
                <a:solidFill>
                  <a:schemeClr val="tx1"/>
                </a:solidFill>
                <a:latin typeface="+mn-lt"/>
              </a:rPr>
              <a:t>paradoxal scenario in Brazil</a:t>
            </a:r>
          </a:p>
          <a:p>
            <a:pPr algn="ctr"/>
            <a:r>
              <a:rPr lang="pt-BR" sz="1600" dirty="0" smtClean="0">
                <a:solidFill>
                  <a:schemeClr val="tx1"/>
                </a:solidFill>
                <a:latin typeface="+mn-lt"/>
              </a:rPr>
              <a:t/>
            </a:r>
            <a:br>
              <a:rPr lang="pt-BR" sz="1600" dirty="0" smtClean="0">
                <a:solidFill>
                  <a:schemeClr val="tx1"/>
                </a:solidFill>
                <a:latin typeface="+mn-lt"/>
              </a:rPr>
            </a:br>
            <a:endParaRPr lang="pt-BR" sz="1600" dirty="0">
              <a:solidFill>
                <a:schemeClr val="tx1"/>
              </a:solidFill>
              <a:latin typeface="+mn-lt"/>
            </a:endParaRPr>
          </a:p>
        </p:txBody>
      </p:sp>
      <p:pic>
        <p:nvPicPr>
          <p:cNvPr id="5" name="Espaço Reservado para Conteúdo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573" y="2933237"/>
            <a:ext cx="4052427" cy="3039319"/>
          </a:xfrm>
          <a:prstGeom prst="rect">
            <a:avLst/>
          </a:prstGeom>
        </p:spPr>
      </p:pic>
      <p:sp>
        <p:nvSpPr>
          <p:cNvPr id="2" name="Retângulo 1"/>
          <p:cNvSpPr/>
          <p:nvPr/>
        </p:nvSpPr>
        <p:spPr>
          <a:xfrm>
            <a:off x="5458077" y="2094930"/>
            <a:ext cx="3584771" cy="584775"/>
          </a:xfrm>
          <a:prstGeom prst="rect">
            <a:avLst/>
          </a:prstGeom>
        </p:spPr>
        <p:txBody>
          <a:bodyPr wrap="square">
            <a:spAutoFit/>
          </a:bodyPr>
          <a:lstStyle/>
          <a:p>
            <a:pPr algn="ctr"/>
            <a:r>
              <a:rPr lang="pt-BR" sz="1600" b="1" dirty="0" err="1"/>
              <a:t>Worldwide</a:t>
            </a:r>
            <a:r>
              <a:rPr lang="pt-BR" sz="1600" b="1" dirty="0"/>
              <a:t>, Brazil </a:t>
            </a:r>
            <a:r>
              <a:rPr lang="pt-BR" sz="1600" b="1" dirty="0" err="1"/>
              <a:t>is</a:t>
            </a:r>
            <a:r>
              <a:rPr lang="pt-BR" sz="1600" b="1" dirty="0"/>
              <a:t> </a:t>
            </a:r>
            <a:r>
              <a:rPr lang="pt-BR" sz="1600" b="1" dirty="0" err="1"/>
              <a:t>the</a:t>
            </a:r>
            <a:r>
              <a:rPr lang="pt-BR" sz="1600" b="1" dirty="0"/>
              <a:t> country </a:t>
            </a:r>
            <a:r>
              <a:rPr lang="pt-BR" sz="1600" b="1" dirty="0" err="1"/>
              <a:t>that</a:t>
            </a:r>
            <a:r>
              <a:rPr lang="pt-BR" sz="1600" b="1" dirty="0"/>
              <a:t> </a:t>
            </a:r>
            <a:r>
              <a:rPr lang="pt-BR" sz="1600" b="1" dirty="0" err="1"/>
              <a:t>most</a:t>
            </a:r>
            <a:r>
              <a:rPr lang="pt-BR" sz="1600" b="1" dirty="0"/>
              <a:t> </a:t>
            </a:r>
            <a:r>
              <a:rPr lang="pt-BR" sz="1600" b="1" dirty="0" err="1"/>
              <a:t>murders</a:t>
            </a:r>
            <a:r>
              <a:rPr lang="pt-BR" sz="1600" b="1" dirty="0"/>
              <a:t> </a:t>
            </a:r>
            <a:r>
              <a:rPr lang="pt-BR" sz="1600" b="1" dirty="0" err="1"/>
              <a:t>transpeople</a:t>
            </a:r>
            <a:r>
              <a:rPr lang="pt-BR" sz="1600" b="1" dirty="0"/>
              <a:t> (TGEU, 2016)</a:t>
            </a:r>
          </a:p>
        </p:txBody>
      </p:sp>
      <p:sp>
        <p:nvSpPr>
          <p:cNvPr id="3" name="Multiplicar 2"/>
          <p:cNvSpPr/>
          <p:nvPr/>
        </p:nvSpPr>
        <p:spPr>
          <a:xfrm>
            <a:off x="4369111" y="3658024"/>
            <a:ext cx="648877" cy="696483"/>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p:cNvSpPr txBox="1"/>
          <p:nvPr/>
        </p:nvSpPr>
        <p:spPr>
          <a:xfrm>
            <a:off x="26847" y="4698102"/>
            <a:ext cx="1883716" cy="1446550"/>
          </a:xfrm>
          <a:prstGeom prst="rect">
            <a:avLst/>
          </a:prstGeom>
          <a:noFill/>
        </p:spPr>
        <p:txBody>
          <a:bodyPr wrap="square" rtlCol="0">
            <a:spAutoFit/>
          </a:bodyPr>
          <a:lstStyle/>
          <a:p>
            <a:pPr algn="ctr"/>
            <a:r>
              <a:rPr lang="pt-BR" sz="1100" dirty="0" err="1" smtClean="0"/>
              <a:t>Brazil’s</a:t>
            </a:r>
            <a:r>
              <a:rPr lang="pt-BR" sz="1100" dirty="0" smtClean="0"/>
              <a:t> </a:t>
            </a:r>
            <a:r>
              <a:rPr lang="pt-BR" sz="1100" dirty="0" err="1" smtClean="0"/>
              <a:t>Supreme</a:t>
            </a:r>
            <a:r>
              <a:rPr lang="pt-BR" sz="1100" dirty="0"/>
              <a:t> </a:t>
            </a:r>
            <a:r>
              <a:rPr lang="pt-BR" sz="1100" dirty="0" err="1"/>
              <a:t>Electoral</a:t>
            </a:r>
            <a:r>
              <a:rPr lang="pt-BR" sz="1100" dirty="0"/>
              <a:t> </a:t>
            </a:r>
            <a:r>
              <a:rPr lang="pt-BR" sz="1100" dirty="0" err="1"/>
              <a:t>Court</a:t>
            </a:r>
            <a:r>
              <a:rPr lang="pt-BR" sz="1100" dirty="0"/>
              <a:t> </a:t>
            </a:r>
            <a:r>
              <a:rPr lang="pt-BR" sz="1100" dirty="0" err="1" smtClean="0"/>
              <a:t>allowed</a:t>
            </a:r>
            <a:r>
              <a:rPr lang="pt-BR" sz="1100" dirty="0" smtClean="0"/>
              <a:t> </a:t>
            </a:r>
            <a:r>
              <a:rPr lang="pt-BR" sz="1100" dirty="0" err="1" smtClean="0"/>
              <a:t>trans</a:t>
            </a:r>
            <a:r>
              <a:rPr lang="pt-BR" sz="1100" dirty="0" smtClean="0"/>
              <a:t> </a:t>
            </a:r>
            <a:r>
              <a:rPr lang="pt-BR" sz="1100" dirty="0" err="1" smtClean="0"/>
              <a:t>people</a:t>
            </a:r>
            <a:r>
              <a:rPr lang="pt-BR" sz="1100" dirty="0" smtClean="0"/>
              <a:t> </a:t>
            </a:r>
            <a:r>
              <a:rPr lang="pt-BR" sz="1100" dirty="0" err="1" smtClean="0"/>
              <a:t>to</a:t>
            </a:r>
            <a:r>
              <a:rPr lang="pt-BR" sz="1100" dirty="0" smtClean="0"/>
              <a:t> </a:t>
            </a:r>
            <a:r>
              <a:rPr lang="pt-BR" sz="1100" b="1" dirty="0" smtClean="0"/>
              <a:t>use social </a:t>
            </a:r>
            <a:r>
              <a:rPr lang="pt-BR" sz="1100" b="1" dirty="0" err="1" smtClean="0"/>
              <a:t>names</a:t>
            </a:r>
            <a:r>
              <a:rPr lang="pt-BR" sz="1100" b="1" dirty="0" smtClean="0"/>
              <a:t> in </a:t>
            </a:r>
            <a:r>
              <a:rPr lang="pt-BR" sz="1100" b="1" dirty="0" err="1" smtClean="0"/>
              <a:t>their</a:t>
            </a:r>
            <a:r>
              <a:rPr lang="pt-BR" sz="1100" b="1" dirty="0" smtClean="0"/>
              <a:t> </a:t>
            </a:r>
            <a:r>
              <a:rPr lang="pt-BR" sz="1100" b="1" dirty="0" err="1" smtClean="0"/>
              <a:t>electoral</a:t>
            </a:r>
            <a:r>
              <a:rPr lang="pt-BR" sz="1100" b="1" dirty="0" smtClean="0"/>
              <a:t> </a:t>
            </a:r>
            <a:r>
              <a:rPr lang="pt-BR" sz="1100" b="1" dirty="0" err="1" smtClean="0"/>
              <a:t>identity</a:t>
            </a:r>
            <a:r>
              <a:rPr lang="pt-BR" sz="1100" b="1" dirty="0" smtClean="0"/>
              <a:t> </a:t>
            </a:r>
            <a:r>
              <a:rPr lang="pt-BR" sz="1100" b="1" dirty="0" err="1" smtClean="0"/>
              <a:t>cards</a:t>
            </a:r>
            <a:r>
              <a:rPr lang="pt-BR" sz="1100" b="1" dirty="0" smtClean="0"/>
              <a:t> </a:t>
            </a:r>
            <a:r>
              <a:rPr lang="en-US" sz="1100" dirty="0" smtClean="0"/>
              <a:t>and </a:t>
            </a:r>
            <a:r>
              <a:rPr lang="en-US" sz="1100" dirty="0"/>
              <a:t>apply </a:t>
            </a:r>
            <a:r>
              <a:rPr lang="en-US" sz="1100" b="1" dirty="0" smtClean="0"/>
              <a:t>to be candidates in elections according </a:t>
            </a:r>
            <a:r>
              <a:rPr lang="en-US" sz="1100" b="1" dirty="0"/>
              <a:t>to their </a:t>
            </a:r>
            <a:r>
              <a:rPr lang="en-US" sz="1100" b="1" dirty="0" smtClean="0"/>
              <a:t>current gender (gender political party quota)</a:t>
            </a:r>
            <a:endParaRPr lang="pt-BR" sz="1100" b="1" dirty="0"/>
          </a:p>
        </p:txBody>
      </p:sp>
      <p:sp>
        <p:nvSpPr>
          <p:cNvPr id="16" name="CaixaDeTexto 15"/>
          <p:cNvSpPr txBox="1"/>
          <p:nvPr/>
        </p:nvSpPr>
        <p:spPr>
          <a:xfrm>
            <a:off x="-9946" y="2135177"/>
            <a:ext cx="1957302" cy="1384995"/>
          </a:xfrm>
          <a:prstGeom prst="rect">
            <a:avLst/>
          </a:prstGeom>
          <a:noFill/>
        </p:spPr>
        <p:txBody>
          <a:bodyPr wrap="square" rtlCol="0">
            <a:spAutoFit/>
          </a:bodyPr>
          <a:lstStyle/>
          <a:p>
            <a:pPr algn="ctr"/>
            <a:r>
              <a:rPr lang="pt-BR" sz="1200" dirty="0" smtClean="0"/>
              <a:t>In Brazil, </a:t>
            </a:r>
            <a:r>
              <a:rPr lang="pt-BR" sz="1200" dirty="0" err="1" smtClean="0"/>
              <a:t>transpeople</a:t>
            </a:r>
            <a:r>
              <a:rPr lang="pt-BR" sz="1200" dirty="0" smtClean="0"/>
              <a:t> are </a:t>
            </a:r>
            <a:r>
              <a:rPr lang="pt-BR" sz="1200" dirty="0" err="1" smtClean="0"/>
              <a:t>allowed</a:t>
            </a:r>
            <a:r>
              <a:rPr lang="pt-BR" sz="1200" dirty="0" smtClean="0"/>
              <a:t> </a:t>
            </a:r>
            <a:r>
              <a:rPr lang="pt-BR" sz="1200" dirty="0" err="1" smtClean="0"/>
              <a:t>to</a:t>
            </a:r>
            <a:r>
              <a:rPr lang="pt-BR" sz="1200" dirty="0" smtClean="0"/>
              <a:t> </a:t>
            </a:r>
            <a:r>
              <a:rPr lang="pt-BR" sz="1200" b="1" dirty="0" err="1" smtClean="0"/>
              <a:t>change</a:t>
            </a:r>
            <a:r>
              <a:rPr lang="pt-BR" sz="1200" b="1" dirty="0" smtClean="0"/>
              <a:t> </a:t>
            </a:r>
            <a:r>
              <a:rPr lang="pt-BR" sz="1200" b="1" dirty="0" err="1" smtClean="0"/>
              <a:t>their</a:t>
            </a:r>
            <a:r>
              <a:rPr lang="pt-BR" sz="1200" b="1" dirty="0" smtClean="0"/>
              <a:t> </a:t>
            </a:r>
            <a:r>
              <a:rPr lang="pt-BR" sz="1200" b="1" dirty="0" err="1" smtClean="0"/>
              <a:t>name</a:t>
            </a:r>
            <a:r>
              <a:rPr lang="pt-BR" sz="1200" b="1" dirty="0" smtClean="0"/>
              <a:t> </a:t>
            </a:r>
            <a:r>
              <a:rPr lang="pt-BR" sz="1200" b="1" dirty="0" err="1" smtClean="0"/>
              <a:t>and</a:t>
            </a:r>
            <a:r>
              <a:rPr lang="pt-BR" sz="1200" b="1" dirty="0" smtClean="0"/>
              <a:t> </a:t>
            </a:r>
            <a:r>
              <a:rPr lang="pt-BR" sz="1200" b="1" dirty="0" err="1" smtClean="0"/>
              <a:t>gender</a:t>
            </a:r>
            <a:r>
              <a:rPr lang="pt-BR" sz="1200" b="1" dirty="0" smtClean="0"/>
              <a:t> in </a:t>
            </a:r>
            <a:r>
              <a:rPr lang="pt-BR" sz="1200" b="1" dirty="0" err="1" smtClean="0"/>
              <a:t>official</a:t>
            </a:r>
            <a:r>
              <a:rPr lang="pt-BR" sz="1200" b="1" dirty="0" smtClean="0"/>
              <a:t> </a:t>
            </a:r>
            <a:r>
              <a:rPr lang="pt-BR" sz="1200" b="1" dirty="0" err="1" smtClean="0"/>
              <a:t>documents</a:t>
            </a:r>
            <a:r>
              <a:rPr lang="pt-BR" sz="1200" b="1" dirty="0" smtClean="0"/>
              <a:t> </a:t>
            </a:r>
            <a:r>
              <a:rPr lang="pt-BR" sz="1200" b="1" dirty="0" err="1" smtClean="0"/>
              <a:t>without</a:t>
            </a:r>
            <a:r>
              <a:rPr lang="pt-BR" sz="1200" b="1" dirty="0" smtClean="0"/>
              <a:t> </a:t>
            </a:r>
            <a:r>
              <a:rPr lang="pt-BR" sz="1200" dirty="0" smtClean="0"/>
              <a:t>medical </a:t>
            </a:r>
            <a:r>
              <a:rPr lang="pt-BR" sz="1200" dirty="0" err="1" smtClean="0"/>
              <a:t>evaluations</a:t>
            </a:r>
            <a:r>
              <a:rPr lang="pt-BR" sz="1200" dirty="0" smtClean="0"/>
              <a:t> </a:t>
            </a:r>
            <a:r>
              <a:rPr lang="pt-BR" sz="1200" dirty="0" err="1" smtClean="0"/>
              <a:t>or</a:t>
            </a:r>
            <a:r>
              <a:rPr lang="pt-BR" sz="1200" dirty="0" smtClean="0"/>
              <a:t> judicial </a:t>
            </a:r>
            <a:r>
              <a:rPr lang="pt-BR" sz="1200" dirty="0" err="1" smtClean="0"/>
              <a:t>decisions</a:t>
            </a:r>
            <a:r>
              <a:rPr lang="pt-BR" sz="1200" dirty="0" smtClean="0"/>
              <a:t> </a:t>
            </a:r>
            <a:r>
              <a:rPr lang="pt-BR" sz="1200" dirty="0"/>
              <a:t>(</a:t>
            </a:r>
            <a:r>
              <a:rPr lang="pt-BR" sz="1200" dirty="0" err="1"/>
              <a:t>Supreme</a:t>
            </a:r>
            <a:r>
              <a:rPr lang="pt-BR" sz="1200" dirty="0"/>
              <a:t> </a:t>
            </a:r>
            <a:r>
              <a:rPr lang="pt-BR" sz="1200" dirty="0" err="1"/>
              <a:t>Court</a:t>
            </a:r>
            <a:r>
              <a:rPr lang="pt-BR" sz="1200" dirty="0"/>
              <a:t> </a:t>
            </a:r>
            <a:r>
              <a:rPr lang="pt-BR" sz="1200" dirty="0" err="1" smtClean="0"/>
              <a:t>decision</a:t>
            </a:r>
            <a:r>
              <a:rPr lang="pt-BR" sz="1200" dirty="0" smtClean="0"/>
              <a:t>)</a:t>
            </a:r>
            <a:endParaRPr lang="pt-BR" sz="1200" dirty="0"/>
          </a:p>
        </p:txBody>
      </p:sp>
      <p:pic>
        <p:nvPicPr>
          <p:cNvPr id="18" name="Imagem 17"/>
          <p:cNvPicPr>
            <a:picLocks noChangeAspect="1"/>
          </p:cNvPicPr>
          <p:nvPr/>
        </p:nvPicPr>
        <p:blipFill rotWithShape="1">
          <a:blip r:embed="rId5"/>
          <a:srcRect l="11349" r="9974" b="456"/>
          <a:stretch/>
        </p:blipFill>
        <p:spPr>
          <a:xfrm>
            <a:off x="1932880" y="2094930"/>
            <a:ext cx="2362646" cy="2278242"/>
          </a:xfrm>
          <a:prstGeom prst="rect">
            <a:avLst/>
          </a:prstGeom>
        </p:spPr>
      </p:pic>
      <p:pic>
        <p:nvPicPr>
          <p:cNvPr id="23" name="Imagem 22"/>
          <p:cNvPicPr>
            <a:picLocks noChangeAspect="1"/>
          </p:cNvPicPr>
          <p:nvPr/>
        </p:nvPicPr>
        <p:blipFill>
          <a:blip r:embed="rId6"/>
          <a:stretch>
            <a:fillRect/>
          </a:stretch>
        </p:blipFill>
        <p:spPr>
          <a:xfrm>
            <a:off x="1947355" y="4776654"/>
            <a:ext cx="2348171" cy="1195902"/>
          </a:xfrm>
          <a:prstGeom prst="rect">
            <a:avLst/>
          </a:prstGeom>
        </p:spPr>
      </p:pic>
      <p:sp>
        <p:nvSpPr>
          <p:cNvPr id="27" name="Retângulo 26"/>
          <p:cNvSpPr/>
          <p:nvPr/>
        </p:nvSpPr>
        <p:spPr>
          <a:xfrm>
            <a:off x="56643" y="2097262"/>
            <a:ext cx="1802651" cy="146082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27"/>
          <p:cNvSpPr/>
          <p:nvPr/>
        </p:nvSpPr>
        <p:spPr>
          <a:xfrm>
            <a:off x="56643" y="4636547"/>
            <a:ext cx="1802651" cy="156966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591065" y="3879569"/>
            <a:ext cx="652743" cy="369332"/>
          </a:xfrm>
          <a:prstGeom prst="rect">
            <a:avLst/>
          </a:prstGeom>
          <a:noFill/>
        </p:spPr>
        <p:txBody>
          <a:bodyPr wrap="none" rtlCol="0">
            <a:spAutoFit/>
          </a:bodyPr>
          <a:lstStyle/>
          <a:p>
            <a:r>
              <a:rPr lang="pt-BR" dirty="0" smtClean="0"/>
              <a:t>2018</a:t>
            </a:r>
            <a:endParaRPr lang="pt-BR" dirty="0"/>
          </a:p>
        </p:txBody>
      </p:sp>
    </p:spTree>
    <p:extLst>
      <p:ext uri="{BB962C8B-B14F-4D97-AF65-F5344CB8AC3E}">
        <p14:creationId xmlns:p14="http://schemas.microsoft.com/office/powerpoint/2010/main" val="3777207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0" y="314626"/>
            <a:ext cx="9144000" cy="1323439"/>
          </a:xfrm>
          <a:prstGeom prst="rect">
            <a:avLst/>
          </a:prstGeom>
          <a:noFill/>
        </p:spPr>
        <p:txBody>
          <a:bodyPr wrap="square" rtlCol="0">
            <a:spAutoFit/>
          </a:bodyPr>
          <a:lstStyle/>
          <a:p>
            <a:pPr algn="ctr"/>
            <a:r>
              <a:rPr lang="pt-BR" sz="2800" b="1" dirty="0" err="1" smtClean="0"/>
              <a:t>Brazilian</a:t>
            </a:r>
            <a:r>
              <a:rPr lang="pt-BR" sz="2800" b="1" dirty="0" smtClean="0"/>
              <a:t> </a:t>
            </a:r>
            <a:r>
              <a:rPr lang="pt-BR" sz="2800" b="1" dirty="0" err="1" smtClean="0"/>
              <a:t>National</a:t>
            </a:r>
            <a:r>
              <a:rPr lang="pt-BR" sz="2800" b="1" dirty="0" smtClean="0"/>
              <a:t> </a:t>
            </a:r>
            <a:r>
              <a:rPr lang="pt-BR" sz="2800" b="1" dirty="0" err="1" smtClean="0"/>
              <a:t>Policy</a:t>
            </a:r>
            <a:r>
              <a:rPr lang="pt-BR" sz="2800" b="1" dirty="0" smtClean="0"/>
              <a:t> for </a:t>
            </a:r>
            <a:r>
              <a:rPr lang="pt-BR" sz="2800" b="1" dirty="0" err="1" smtClean="0"/>
              <a:t>the</a:t>
            </a:r>
            <a:r>
              <a:rPr lang="pt-BR" sz="2800" b="1" dirty="0" smtClean="0"/>
              <a:t> </a:t>
            </a:r>
            <a:r>
              <a:rPr lang="pt-BR" sz="2800" b="1" dirty="0" err="1" smtClean="0"/>
              <a:t>Comprehensive</a:t>
            </a:r>
            <a:r>
              <a:rPr lang="pt-BR" sz="2800" b="1" dirty="0" smtClean="0"/>
              <a:t> Health </a:t>
            </a:r>
            <a:br>
              <a:rPr lang="pt-BR" sz="2800" b="1" dirty="0" smtClean="0"/>
            </a:br>
            <a:r>
              <a:rPr lang="pt-BR" sz="2800" b="1" dirty="0" err="1" smtClean="0"/>
              <a:t>of</a:t>
            </a:r>
            <a:r>
              <a:rPr lang="pt-BR" sz="2800" b="1" dirty="0" smtClean="0"/>
              <a:t> LGBT </a:t>
            </a:r>
            <a:r>
              <a:rPr lang="pt-BR" sz="2800" b="1" dirty="0" err="1" smtClean="0"/>
              <a:t>Persons</a:t>
            </a:r>
            <a:endParaRPr lang="pt-BR" sz="2800" b="1" dirty="0" smtClean="0"/>
          </a:p>
          <a:p>
            <a:pPr algn="ctr"/>
            <a:r>
              <a:rPr lang="pt-BR" sz="2400" b="1" dirty="0" smtClean="0"/>
              <a:t>(</a:t>
            </a:r>
            <a:r>
              <a:rPr lang="pt-BR" sz="2400" b="1" dirty="0" err="1" smtClean="0"/>
              <a:t>established</a:t>
            </a:r>
            <a:r>
              <a:rPr lang="pt-BR" sz="2400" b="1" dirty="0" smtClean="0"/>
              <a:t> </a:t>
            </a:r>
            <a:r>
              <a:rPr lang="pt-BR" sz="2400" b="1" dirty="0" err="1" smtClean="0"/>
              <a:t>by</a:t>
            </a:r>
            <a:r>
              <a:rPr lang="pt-BR" sz="2400" b="1" dirty="0" smtClean="0"/>
              <a:t> </a:t>
            </a:r>
            <a:r>
              <a:rPr lang="pt-BR" sz="2400" b="1" dirty="0" err="1" smtClean="0"/>
              <a:t>law</a:t>
            </a:r>
            <a:r>
              <a:rPr lang="pt-BR" sz="2400" b="1" dirty="0" smtClean="0"/>
              <a:t>)</a:t>
            </a:r>
            <a:endParaRPr lang="pt-BR" sz="2400" b="1" dirty="0"/>
          </a:p>
        </p:txBody>
      </p:sp>
      <p:pic>
        <p:nvPicPr>
          <p:cNvPr id="4" name="Imagem 3"/>
          <p:cNvPicPr>
            <a:picLocks noChangeAspect="1"/>
          </p:cNvPicPr>
          <p:nvPr/>
        </p:nvPicPr>
        <p:blipFill>
          <a:blip r:embed="rId3"/>
          <a:stretch>
            <a:fillRect/>
          </a:stretch>
        </p:blipFill>
        <p:spPr>
          <a:xfrm>
            <a:off x="2882902" y="1752616"/>
            <a:ext cx="3240360" cy="4540567"/>
          </a:xfrm>
          <a:prstGeom prst="rect">
            <a:avLst/>
          </a:prstGeom>
        </p:spPr>
      </p:pic>
      <p:sp>
        <p:nvSpPr>
          <p:cNvPr id="5" name="Texto explicativo retangular com cantos arredondados 4"/>
          <p:cNvSpPr/>
          <p:nvPr/>
        </p:nvSpPr>
        <p:spPr>
          <a:xfrm>
            <a:off x="611560" y="1823102"/>
            <a:ext cx="1872208" cy="1369674"/>
          </a:xfrm>
          <a:prstGeom prst="wedgeRoundRectCallout">
            <a:avLst>
              <a:gd name="adj1" fmla="val 71513"/>
              <a:gd name="adj2" fmla="val 51829"/>
              <a:gd name="adj3" fmla="val 16667"/>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200" b="1" dirty="0" err="1" smtClean="0">
                <a:solidFill>
                  <a:schemeClr val="tx1"/>
                </a:solidFill>
              </a:rPr>
              <a:t>Brazil’s</a:t>
            </a:r>
            <a:r>
              <a:rPr lang="pt-BR" sz="1200" b="1" dirty="0" smtClean="0">
                <a:solidFill>
                  <a:schemeClr val="tx1"/>
                </a:solidFill>
              </a:rPr>
              <a:t> </a:t>
            </a:r>
            <a:r>
              <a:rPr lang="pt-BR" sz="1200" b="1" dirty="0" err="1" smtClean="0">
                <a:solidFill>
                  <a:schemeClr val="tx1"/>
                </a:solidFill>
              </a:rPr>
              <a:t>Unified</a:t>
            </a:r>
            <a:r>
              <a:rPr lang="pt-BR" sz="1200" b="1" dirty="0" smtClean="0">
                <a:solidFill>
                  <a:schemeClr val="tx1"/>
                </a:solidFill>
              </a:rPr>
              <a:t> Health System (SUS) </a:t>
            </a:r>
            <a:r>
              <a:rPr lang="pt-BR" sz="1200" b="1" dirty="0" err="1" smtClean="0">
                <a:solidFill>
                  <a:schemeClr val="tx1"/>
                </a:solidFill>
              </a:rPr>
              <a:t>establishes</a:t>
            </a:r>
            <a:r>
              <a:rPr lang="pt-BR" sz="1200" b="1" dirty="0" smtClean="0">
                <a:solidFill>
                  <a:schemeClr val="tx1"/>
                </a:solidFill>
              </a:rPr>
              <a:t> </a:t>
            </a:r>
            <a:r>
              <a:rPr lang="pt-BR" sz="1200" b="1" dirty="0" err="1" smtClean="0">
                <a:solidFill>
                  <a:schemeClr val="tx1"/>
                </a:solidFill>
              </a:rPr>
              <a:t>and</a:t>
            </a:r>
            <a:r>
              <a:rPr lang="pt-BR" sz="1200" b="1" dirty="0" smtClean="0">
                <a:solidFill>
                  <a:schemeClr val="tx1"/>
                </a:solidFill>
              </a:rPr>
              <a:t> </a:t>
            </a:r>
            <a:r>
              <a:rPr lang="pt-BR" sz="1200" b="1" dirty="0" err="1" smtClean="0">
                <a:solidFill>
                  <a:schemeClr val="tx1"/>
                </a:solidFill>
              </a:rPr>
              <a:t>pays</a:t>
            </a:r>
            <a:r>
              <a:rPr lang="pt-BR" sz="1200" b="1" dirty="0" smtClean="0">
                <a:solidFill>
                  <a:schemeClr val="tx1"/>
                </a:solidFill>
              </a:rPr>
              <a:t> for sex </a:t>
            </a:r>
            <a:r>
              <a:rPr lang="pt-BR" sz="1200" b="1" dirty="0" err="1" smtClean="0">
                <a:solidFill>
                  <a:schemeClr val="tx1"/>
                </a:solidFill>
              </a:rPr>
              <a:t>reassignment</a:t>
            </a:r>
            <a:r>
              <a:rPr lang="pt-BR" sz="1200" b="1" dirty="0" smtClean="0">
                <a:solidFill>
                  <a:schemeClr val="tx1"/>
                </a:solidFill>
              </a:rPr>
              <a:t> </a:t>
            </a:r>
            <a:r>
              <a:rPr lang="pt-BR" sz="1200" b="1" dirty="0" err="1" smtClean="0">
                <a:solidFill>
                  <a:schemeClr val="tx1"/>
                </a:solidFill>
              </a:rPr>
              <a:t>surgeries</a:t>
            </a:r>
            <a:r>
              <a:rPr lang="pt-BR" sz="1200" b="1" dirty="0" smtClean="0">
                <a:solidFill>
                  <a:schemeClr val="tx1"/>
                </a:solidFill>
              </a:rPr>
              <a:t> </a:t>
            </a:r>
            <a:r>
              <a:rPr lang="pt-BR" sz="1200" b="1" dirty="0" err="1" smtClean="0">
                <a:solidFill>
                  <a:schemeClr val="tx1"/>
                </a:solidFill>
              </a:rPr>
              <a:t>universally</a:t>
            </a:r>
            <a:r>
              <a:rPr lang="pt-BR" sz="1200" b="1" dirty="0" smtClean="0">
                <a:solidFill>
                  <a:schemeClr val="tx1"/>
                </a:solidFill>
              </a:rPr>
              <a:t> </a:t>
            </a:r>
            <a:r>
              <a:rPr lang="pt-BR" sz="1200" b="1" dirty="0" err="1" smtClean="0">
                <a:solidFill>
                  <a:schemeClr val="tx1"/>
                </a:solidFill>
              </a:rPr>
              <a:t>and</a:t>
            </a:r>
            <a:r>
              <a:rPr lang="pt-BR" sz="1200" b="1" dirty="0" smtClean="0">
                <a:solidFill>
                  <a:schemeClr val="tx1"/>
                </a:solidFill>
              </a:rPr>
              <a:t> </a:t>
            </a:r>
            <a:r>
              <a:rPr lang="pt-BR" sz="1200" b="1" dirty="0" err="1" smtClean="0">
                <a:solidFill>
                  <a:schemeClr val="tx1"/>
                </a:solidFill>
              </a:rPr>
              <a:t>free</a:t>
            </a:r>
            <a:r>
              <a:rPr lang="pt-BR" sz="1200" b="1" dirty="0">
                <a:solidFill>
                  <a:schemeClr val="tx1"/>
                </a:solidFill>
              </a:rPr>
              <a:t> </a:t>
            </a:r>
            <a:r>
              <a:rPr lang="pt-BR" sz="1200" b="1" dirty="0" err="1" smtClean="0">
                <a:solidFill>
                  <a:schemeClr val="tx1"/>
                </a:solidFill>
              </a:rPr>
              <a:t>of</a:t>
            </a:r>
            <a:r>
              <a:rPr lang="pt-BR" sz="1200" b="1" dirty="0" smtClean="0">
                <a:solidFill>
                  <a:schemeClr val="tx1"/>
                </a:solidFill>
              </a:rPr>
              <a:t> charge </a:t>
            </a:r>
            <a:r>
              <a:rPr lang="pt-BR" sz="1200" b="1" dirty="0">
                <a:solidFill>
                  <a:schemeClr val="tx1"/>
                </a:solidFill>
              </a:rPr>
              <a:t>(in 11 </a:t>
            </a:r>
            <a:r>
              <a:rPr lang="pt-BR" sz="1200" b="1" dirty="0" err="1">
                <a:solidFill>
                  <a:schemeClr val="tx1"/>
                </a:solidFill>
              </a:rPr>
              <a:t>authorized</a:t>
            </a:r>
            <a:r>
              <a:rPr lang="pt-BR" sz="1200" b="1" dirty="0">
                <a:solidFill>
                  <a:schemeClr val="tx1"/>
                </a:solidFill>
              </a:rPr>
              <a:t> </a:t>
            </a:r>
            <a:r>
              <a:rPr lang="pt-BR" sz="1200" b="1" dirty="0" err="1">
                <a:solidFill>
                  <a:schemeClr val="tx1"/>
                </a:solidFill>
              </a:rPr>
              <a:t>services</a:t>
            </a:r>
            <a:r>
              <a:rPr lang="pt-BR" sz="1200" b="1" dirty="0" smtClean="0">
                <a:solidFill>
                  <a:schemeClr val="tx1"/>
                </a:solidFill>
              </a:rPr>
              <a:t>)</a:t>
            </a:r>
            <a:endParaRPr lang="pt-BR" sz="1200" b="1" dirty="0">
              <a:solidFill>
                <a:schemeClr val="tx1"/>
              </a:solidFill>
            </a:endParaRPr>
          </a:p>
        </p:txBody>
      </p:sp>
      <p:sp>
        <p:nvSpPr>
          <p:cNvPr id="6" name="Texto explicativo retangular com cantos arredondados 5"/>
          <p:cNvSpPr/>
          <p:nvPr/>
        </p:nvSpPr>
        <p:spPr>
          <a:xfrm>
            <a:off x="6522065" y="3391709"/>
            <a:ext cx="1872208" cy="1224136"/>
          </a:xfrm>
          <a:prstGeom prst="wedgeRoundRectCallout">
            <a:avLst>
              <a:gd name="adj1" fmla="val -73277"/>
              <a:gd name="adj2" fmla="val 35905"/>
              <a:gd name="adj3" fmla="val 16667"/>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200" b="1" dirty="0" smtClean="0">
                <a:solidFill>
                  <a:schemeClr val="tx1"/>
                </a:solidFill>
              </a:rPr>
              <a:t>SUS </a:t>
            </a:r>
            <a:r>
              <a:rPr lang="pt-BR" sz="1200" b="1" dirty="0" err="1" smtClean="0">
                <a:solidFill>
                  <a:schemeClr val="tx1"/>
                </a:solidFill>
              </a:rPr>
              <a:t>establishes</a:t>
            </a:r>
            <a:r>
              <a:rPr lang="pt-BR" sz="1200" b="1" dirty="0" smtClean="0">
                <a:solidFill>
                  <a:schemeClr val="tx1"/>
                </a:solidFill>
              </a:rPr>
              <a:t> </a:t>
            </a:r>
            <a:r>
              <a:rPr lang="pt-BR" sz="1200" b="1" dirty="0" err="1">
                <a:solidFill>
                  <a:schemeClr val="tx1"/>
                </a:solidFill>
              </a:rPr>
              <a:t>and</a:t>
            </a:r>
            <a:r>
              <a:rPr lang="pt-BR" sz="1200" b="1" dirty="0">
                <a:solidFill>
                  <a:schemeClr val="tx1"/>
                </a:solidFill>
              </a:rPr>
              <a:t> </a:t>
            </a:r>
            <a:r>
              <a:rPr lang="pt-BR" sz="1200" b="1" dirty="0" err="1" smtClean="0">
                <a:solidFill>
                  <a:schemeClr val="tx1"/>
                </a:solidFill>
              </a:rPr>
              <a:t>pays</a:t>
            </a:r>
            <a:r>
              <a:rPr lang="pt-BR" sz="1200" b="1" dirty="0" smtClean="0">
                <a:solidFill>
                  <a:schemeClr val="tx1"/>
                </a:solidFill>
              </a:rPr>
              <a:t> </a:t>
            </a:r>
            <a:r>
              <a:rPr lang="pt-BR" sz="1200" b="1" dirty="0">
                <a:solidFill>
                  <a:schemeClr val="tx1"/>
                </a:solidFill>
              </a:rPr>
              <a:t>for </a:t>
            </a:r>
            <a:r>
              <a:rPr lang="pt-BR" sz="1200" b="1" dirty="0" err="1" smtClean="0">
                <a:solidFill>
                  <a:schemeClr val="tx1"/>
                </a:solidFill>
              </a:rPr>
              <a:t>hormones</a:t>
            </a:r>
            <a:r>
              <a:rPr lang="pt-BR" sz="1200" b="1" dirty="0" smtClean="0">
                <a:solidFill>
                  <a:schemeClr val="tx1"/>
                </a:solidFill>
              </a:rPr>
              <a:t> </a:t>
            </a:r>
            <a:r>
              <a:rPr lang="pt-BR" sz="1200" b="1" dirty="0" err="1" smtClean="0">
                <a:solidFill>
                  <a:schemeClr val="tx1"/>
                </a:solidFill>
              </a:rPr>
              <a:t>universally</a:t>
            </a:r>
            <a:r>
              <a:rPr lang="pt-BR" sz="1200" b="1" dirty="0" smtClean="0">
                <a:solidFill>
                  <a:schemeClr val="tx1"/>
                </a:solidFill>
              </a:rPr>
              <a:t> </a:t>
            </a:r>
            <a:r>
              <a:rPr lang="pt-BR" sz="1200" b="1" dirty="0" err="1">
                <a:solidFill>
                  <a:schemeClr val="tx1"/>
                </a:solidFill>
              </a:rPr>
              <a:t>and</a:t>
            </a:r>
            <a:r>
              <a:rPr lang="pt-BR" sz="1200" b="1" dirty="0">
                <a:solidFill>
                  <a:schemeClr val="tx1"/>
                </a:solidFill>
              </a:rPr>
              <a:t> </a:t>
            </a:r>
            <a:r>
              <a:rPr lang="pt-BR" sz="1200" b="1" dirty="0" err="1" smtClean="0">
                <a:solidFill>
                  <a:schemeClr val="tx1"/>
                </a:solidFill>
              </a:rPr>
              <a:t>free</a:t>
            </a:r>
            <a:r>
              <a:rPr lang="pt-BR" sz="1200" b="1" dirty="0">
                <a:solidFill>
                  <a:schemeClr val="tx1"/>
                </a:solidFill>
              </a:rPr>
              <a:t> </a:t>
            </a:r>
            <a:r>
              <a:rPr lang="pt-BR" sz="1200" b="1" dirty="0" err="1" smtClean="0">
                <a:solidFill>
                  <a:schemeClr val="tx1"/>
                </a:solidFill>
              </a:rPr>
              <a:t>of</a:t>
            </a:r>
            <a:r>
              <a:rPr lang="pt-BR" sz="1200" b="1" dirty="0" smtClean="0">
                <a:solidFill>
                  <a:schemeClr val="tx1"/>
                </a:solidFill>
              </a:rPr>
              <a:t> charge </a:t>
            </a:r>
            <a:endParaRPr lang="pt-BR" sz="1200" b="1" dirty="0">
              <a:solidFill>
                <a:schemeClr val="tx1"/>
              </a:solidFill>
            </a:endParaRPr>
          </a:p>
        </p:txBody>
      </p:sp>
      <p:sp>
        <p:nvSpPr>
          <p:cNvPr id="7" name="Texto explicativo retangular com cantos arredondados 6"/>
          <p:cNvSpPr/>
          <p:nvPr/>
        </p:nvSpPr>
        <p:spPr>
          <a:xfrm>
            <a:off x="611891" y="3393923"/>
            <a:ext cx="1872208" cy="1224136"/>
          </a:xfrm>
          <a:prstGeom prst="wedgeRoundRectCallout">
            <a:avLst>
              <a:gd name="adj1" fmla="val 73204"/>
              <a:gd name="adj2" fmla="val 18550"/>
              <a:gd name="adj3" fmla="val 16667"/>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200" b="1" dirty="0" smtClean="0">
                <a:solidFill>
                  <a:schemeClr val="tx1"/>
                </a:solidFill>
              </a:rPr>
              <a:t>Its </a:t>
            </a:r>
            <a:r>
              <a:rPr lang="en-US" sz="1200" b="1" dirty="0" smtClean="0">
                <a:solidFill>
                  <a:schemeClr val="tx1"/>
                </a:solidFill>
              </a:rPr>
              <a:t>National </a:t>
            </a:r>
            <a:r>
              <a:rPr lang="en-US" sz="1200" b="1" dirty="0">
                <a:solidFill>
                  <a:schemeClr val="tx1"/>
                </a:solidFill>
              </a:rPr>
              <a:t>Policy for the Integral Health of LGBT </a:t>
            </a:r>
            <a:r>
              <a:rPr lang="en-US" sz="1200" b="1" dirty="0" smtClean="0">
                <a:solidFill>
                  <a:schemeClr val="tx1"/>
                </a:solidFill>
              </a:rPr>
              <a:t>Persons </a:t>
            </a:r>
            <a:r>
              <a:rPr lang="pt-BR" sz="1200" b="1" dirty="0" smtClean="0">
                <a:solidFill>
                  <a:schemeClr val="tx1"/>
                </a:solidFill>
              </a:rPr>
              <a:t>improves </a:t>
            </a:r>
            <a:r>
              <a:rPr lang="pt-BR" sz="1200" b="1" dirty="0" err="1" smtClean="0">
                <a:solidFill>
                  <a:schemeClr val="tx1"/>
                </a:solidFill>
              </a:rPr>
              <a:t>transpeople’s</a:t>
            </a:r>
            <a:r>
              <a:rPr lang="pt-BR" sz="1200" b="1" dirty="0" smtClean="0">
                <a:solidFill>
                  <a:schemeClr val="tx1"/>
                </a:solidFill>
              </a:rPr>
              <a:t> </a:t>
            </a:r>
            <a:r>
              <a:rPr lang="pt-BR" sz="1200" b="1" dirty="0" err="1" smtClean="0">
                <a:solidFill>
                  <a:schemeClr val="tx1"/>
                </a:solidFill>
              </a:rPr>
              <a:t>access</a:t>
            </a:r>
            <a:r>
              <a:rPr lang="pt-BR" sz="1200" b="1" dirty="0" smtClean="0">
                <a:solidFill>
                  <a:schemeClr val="tx1"/>
                </a:solidFill>
              </a:rPr>
              <a:t> </a:t>
            </a:r>
            <a:r>
              <a:rPr lang="pt-BR" sz="1200" b="1" dirty="0" err="1" smtClean="0">
                <a:solidFill>
                  <a:schemeClr val="tx1"/>
                </a:solidFill>
              </a:rPr>
              <a:t>to</a:t>
            </a:r>
            <a:r>
              <a:rPr lang="pt-BR" sz="1200" b="1" dirty="0" smtClean="0">
                <a:solidFill>
                  <a:schemeClr val="tx1"/>
                </a:solidFill>
              </a:rPr>
              <a:t> STI, HIV / AIDS </a:t>
            </a:r>
            <a:r>
              <a:rPr lang="pt-BR" sz="1200" b="1" dirty="0" err="1" smtClean="0">
                <a:solidFill>
                  <a:schemeClr val="tx1"/>
                </a:solidFill>
              </a:rPr>
              <a:t>and</a:t>
            </a:r>
            <a:r>
              <a:rPr lang="pt-BR" sz="1200" b="1" dirty="0" smtClean="0">
                <a:solidFill>
                  <a:schemeClr val="tx1"/>
                </a:solidFill>
              </a:rPr>
              <a:t> viral </a:t>
            </a:r>
            <a:r>
              <a:rPr lang="pt-BR" sz="1200" b="1" dirty="0" err="1" smtClean="0">
                <a:solidFill>
                  <a:schemeClr val="tx1"/>
                </a:solidFill>
              </a:rPr>
              <a:t>hepatitis</a:t>
            </a:r>
            <a:r>
              <a:rPr lang="pt-BR" sz="1200" b="1" dirty="0" smtClean="0">
                <a:solidFill>
                  <a:schemeClr val="tx1"/>
                </a:solidFill>
              </a:rPr>
              <a:t> </a:t>
            </a:r>
            <a:r>
              <a:rPr lang="pt-BR" sz="1200" b="1" dirty="0" err="1" smtClean="0">
                <a:solidFill>
                  <a:schemeClr val="tx1"/>
                </a:solidFill>
              </a:rPr>
              <a:t>services</a:t>
            </a:r>
            <a:endParaRPr lang="pt-BR" sz="1200" b="1" dirty="0">
              <a:solidFill>
                <a:schemeClr val="tx1"/>
              </a:solidFill>
            </a:endParaRPr>
          </a:p>
        </p:txBody>
      </p:sp>
      <p:sp>
        <p:nvSpPr>
          <p:cNvPr id="8" name="Texto explicativo retangular com cantos arredondados 7"/>
          <p:cNvSpPr/>
          <p:nvPr/>
        </p:nvSpPr>
        <p:spPr>
          <a:xfrm>
            <a:off x="6524456" y="4952019"/>
            <a:ext cx="1872208" cy="1224136"/>
          </a:xfrm>
          <a:prstGeom prst="wedgeRoundRectCallout">
            <a:avLst>
              <a:gd name="adj1" fmla="val -72753"/>
              <a:gd name="adj2" fmla="val 41523"/>
              <a:gd name="adj3" fmla="val 16667"/>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200" b="1" dirty="0" err="1">
                <a:solidFill>
                  <a:schemeClr val="tx1"/>
                </a:solidFill>
              </a:rPr>
              <a:t>E</a:t>
            </a:r>
            <a:r>
              <a:rPr lang="pt-BR" sz="1200" b="1" dirty="0" err="1" smtClean="0">
                <a:solidFill>
                  <a:schemeClr val="tx1"/>
                </a:solidFill>
              </a:rPr>
              <a:t>stablishes</a:t>
            </a:r>
            <a:r>
              <a:rPr lang="pt-BR" sz="1200" b="1" dirty="0" smtClean="0">
                <a:solidFill>
                  <a:schemeClr val="tx1"/>
                </a:solidFill>
              </a:rPr>
              <a:t> </a:t>
            </a:r>
            <a:r>
              <a:rPr lang="pt-BR" sz="1200" b="1" dirty="0" err="1" smtClean="0">
                <a:solidFill>
                  <a:schemeClr val="tx1"/>
                </a:solidFill>
              </a:rPr>
              <a:t>the</a:t>
            </a:r>
            <a:r>
              <a:rPr lang="pt-BR" sz="1200" b="1" dirty="0" smtClean="0">
                <a:solidFill>
                  <a:schemeClr val="tx1"/>
                </a:solidFill>
              </a:rPr>
              <a:t> sexual </a:t>
            </a:r>
            <a:r>
              <a:rPr lang="pt-BR" sz="1200" b="1" dirty="0" err="1" smtClean="0">
                <a:solidFill>
                  <a:schemeClr val="tx1"/>
                </a:solidFill>
              </a:rPr>
              <a:t>and</a:t>
            </a:r>
            <a:r>
              <a:rPr lang="pt-BR" sz="1200" b="1" dirty="0" smtClean="0">
                <a:solidFill>
                  <a:schemeClr val="tx1"/>
                </a:solidFill>
              </a:rPr>
              <a:t> </a:t>
            </a:r>
            <a:r>
              <a:rPr lang="pt-BR" sz="1200" b="1" dirty="0" err="1" smtClean="0">
                <a:solidFill>
                  <a:schemeClr val="tx1"/>
                </a:solidFill>
              </a:rPr>
              <a:t>reproductive</a:t>
            </a:r>
            <a:r>
              <a:rPr lang="pt-BR" sz="1200" b="1" dirty="0" smtClean="0">
                <a:solidFill>
                  <a:schemeClr val="tx1"/>
                </a:solidFill>
              </a:rPr>
              <a:t> </a:t>
            </a:r>
            <a:r>
              <a:rPr lang="pt-BR" sz="1200" b="1" dirty="0" err="1" smtClean="0">
                <a:solidFill>
                  <a:schemeClr val="tx1"/>
                </a:solidFill>
              </a:rPr>
              <a:t>rights</a:t>
            </a:r>
            <a:r>
              <a:rPr lang="pt-BR" sz="1200" b="1" dirty="0" smtClean="0">
                <a:solidFill>
                  <a:schemeClr val="tx1"/>
                </a:solidFill>
              </a:rPr>
              <a:t> </a:t>
            </a:r>
            <a:r>
              <a:rPr lang="pt-BR" sz="1200" b="1" dirty="0" err="1" smtClean="0">
                <a:solidFill>
                  <a:schemeClr val="tx1"/>
                </a:solidFill>
              </a:rPr>
              <a:t>of</a:t>
            </a:r>
            <a:r>
              <a:rPr lang="pt-BR" sz="1200" b="1" dirty="0" smtClean="0">
                <a:solidFill>
                  <a:schemeClr val="tx1"/>
                </a:solidFill>
              </a:rPr>
              <a:t> </a:t>
            </a:r>
            <a:r>
              <a:rPr lang="pt-BR" sz="1200" b="1" dirty="0" err="1" smtClean="0">
                <a:solidFill>
                  <a:schemeClr val="tx1"/>
                </a:solidFill>
              </a:rPr>
              <a:t>transpeople</a:t>
            </a:r>
            <a:endParaRPr lang="pt-BR" sz="1200" b="1" dirty="0">
              <a:solidFill>
                <a:schemeClr val="tx1"/>
              </a:solidFill>
            </a:endParaRPr>
          </a:p>
        </p:txBody>
      </p:sp>
      <p:sp>
        <p:nvSpPr>
          <p:cNvPr id="9" name="Texto explicativo retangular com cantos arredondados 8"/>
          <p:cNvSpPr/>
          <p:nvPr/>
        </p:nvSpPr>
        <p:spPr>
          <a:xfrm>
            <a:off x="6522065" y="1800195"/>
            <a:ext cx="1912381" cy="1224136"/>
          </a:xfrm>
          <a:prstGeom prst="wedgeRoundRectCallout">
            <a:avLst>
              <a:gd name="adj1" fmla="val -72182"/>
              <a:gd name="adj2" fmla="val 39739"/>
              <a:gd name="adj3" fmla="val 16667"/>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200" b="1" dirty="0" smtClean="0">
                <a:solidFill>
                  <a:schemeClr val="tx1"/>
                </a:solidFill>
              </a:rPr>
              <a:t>Includes </a:t>
            </a:r>
            <a:r>
              <a:rPr lang="pt-BR" sz="1200" b="1" dirty="0" err="1" smtClean="0">
                <a:solidFill>
                  <a:schemeClr val="tx1"/>
                </a:solidFill>
              </a:rPr>
              <a:t>harm</a:t>
            </a:r>
            <a:r>
              <a:rPr lang="pt-BR" sz="1200" b="1" dirty="0" smtClean="0">
                <a:solidFill>
                  <a:schemeClr val="tx1"/>
                </a:solidFill>
              </a:rPr>
              <a:t> </a:t>
            </a:r>
            <a:r>
              <a:rPr lang="pt-BR" sz="1200" b="1" dirty="0" err="1" smtClean="0">
                <a:solidFill>
                  <a:schemeClr val="tx1"/>
                </a:solidFill>
              </a:rPr>
              <a:t>reduction</a:t>
            </a:r>
            <a:r>
              <a:rPr lang="pt-BR" sz="1200" b="1" dirty="0" smtClean="0">
                <a:solidFill>
                  <a:schemeClr val="tx1"/>
                </a:solidFill>
              </a:rPr>
              <a:t> </a:t>
            </a:r>
            <a:r>
              <a:rPr lang="pt-BR" sz="1200" b="1" dirty="0" err="1" smtClean="0">
                <a:solidFill>
                  <a:schemeClr val="tx1"/>
                </a:solidFill>
              </a:rPr>
              <a:t>actions</a:t>
            </a:r>
            <a:r>
              <a:rPr lang="pt-BR" sz="1200" b="1" dirty="0" smtClean="0">
                <a:solidFill>
                  <a:schemeClr val="tx1"/>
                </a:solidFill>
              </a:rPr>
              <a:t> for </a:t>
            </a:r>
            <a:r>
              <a:rPr lang="pt-BR" sz="1200" b="1" dirty="0" err="1" smtClean="0">
                <a:solidFill>
                  <a:schemeClr val="tx1"/>
                </a:solidFill>
              </a:rPr>
              <a:t>transpeople</a:t>
            </a:r>
            <a:endParaRPr lang="pt-BR" sz="1200" b="1" dirty="0">
              <a:solidFill>
                <a:schemeClr val="tx1"/>
              </a:solidFill>
            </a:endParaRPr>
          </a:p>
        </p:txBody>
      </p:sp>
      <p:sp>
        <p:nvSpPr>
          <p:cNvPr id="10" name="Texto explicativo retangular com cantos arredondados 9"/>
          <p:cNvSpPr/>
          <p:nvPr/>
        </p:nvSpPr>
        <p:spPr>
          <a:xfrm>
            <a:off x="611891" y="4963122"/>
            <a:ext cx="1872208" cy="1224136"/>
          </a:xfrm>
          <a:prstGeom prst="wedgeRoundRectCallout">
            <a:avLst>
              <a:gd name="adj1" fmla="val 72842"/>
              <a:gd name="adj2" fmla="val 1581"/>
              <a:gd name="adj3" fmla="val 16667"/>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BR" sz="1200" b="1" dirty="0" err="1">
                <a:solidFill>
                  <a:schemeClr val="tx1"/>
                </a:solidFill>
              </a:rPr>
              <a:t>A</a:t>
            </a:r>
            <a:r>
              <a:rPr lang="pt-BR" sz="1200" b="1" dirty="0" err="1" smtClean="0">
                <a:solidFill>
                  <a:schemeClr val="tx1"/>
                </a:solidFill>
              </a:rPr>
              <a:t>lso</a:t>
            </a:r>
            <a:r>
              <a:rPr lang="pt-BR" sz="1200" b="1" dirty="0" smtClean="0">
                <a:solidFill>
                  <a:schemeClr val="tx1"/>
                </a:solidFill>
              </a:rPr>
              <a:t> </a:t>
            </a:r>
            <a:r>
              <a:rPr lang="pt-BR" sz="1200" b="1" dirty="0" err="1" smtClean="0">
                <a:solidFill>
                  <a:schemeClr val="tx1"/>
                </a:solidFill>
              </a:rPr>
              <a:t>establishes</a:t>
            </a:r>
            <a:r>
              <a:rPr lang="pt-BR" sz="1200" b="1" dirty="0" smtClean="0">
                <a:solidFill>
                  <a:schemeClr val="tx1"/>
                </a:solidFill>
              </a:rPr>
              <a:t> </a:t>
            </a:r>
            <a:r>
              <a:rPr lang="pt-BR" sz="1200" b="1" dirty="0" err="1" smtClean="0">
                <a:solidFill>
                  <a:schemeClr val="tx1"/>
                </a:solidFill>
              </a:rPr>
              <a:t>the</a:t>
            </a:r>
            <a:r>
              <a:rPr lang="pt-BR" sz="1200" b="1" dirty="0" smtClean="0">
                <a:solidFill>
                  <a:schemeClr val="tx1"/>
                </a:solidFill>
              </a:rPr>
              <a:t> use </a:t>
            </a:r>
            <a:r>
              <a:rPr lang="pt-BR" sz="1200" b="1" dirty="0" err="1" smtClean="0">
                <a:solidFill>
                  <a:schemeClr val="tx1"/>
                </a:solidFill>
              </a:rPr>
              <a:t>of</a:t>
            </a:r>
            <a:r>
              <a:rPr lang="pt-BR" sz="1200" b="1" dirty="0" smtClean="0">
                <a:solidFill>
                  <a:schemeClr val="tx1"/>
                </a:solidFill>
              </a:rPr>
              <a:t> social </a:t>
            </a:r>
            <a:r>
              <a:rPr lang="pt-BR" sz="1200" b="1" dirty="0" err="1" smtClean="0">
                <a:solidFill>
                  <a:schemeClr val="tx1"/>
                </a:solidFill>
              </a:rPr>
              <a:t>name</a:t>
            </a:r>
            <a:r>
              <a:rPr lang="pt-BR" sz="1200" b="1" dirty="0" smtClean="0">
                <a:solidFill>
                  <a:schemeClr val="tx1"/>
                </a:solidFill>
              </a:rPr>
              <a:t> in </a:t>
            </a:r>
            <a:r>
              <a:rPr lang="pt-BR" sz="1200" b="1" dirty="0" err="1" smtClean="0">
                <a:solidFill>
                  <a:schemeClr val="tx1"/>
                </a:solidFill>
              </a:rPr>
              <a:t>healthcare</a:t>
            </a:r>
            <a:r>
              <a:rPr lang="pt-BR" sz="1200" b="1" dirty="0" smtClean="0">
                <a:solidFill>
                  <a:schemeClr val="tx1"/>
                </a:solidFill>
              </a:rPr>
              <a:t> </a:t>
            </a:r>
            <a:r>
              <a:rPr lang="pt-BR" sz="1200" b="1" dirty="0" err="1" smtClean="0">
                <a:solidFill>
                  <a:schemeClr val="tx1"/>
                </a:solidFill>
              </a:rPr>
              <a:t>records</a:t>
            </a:r>
            <a:endParaRPr lang="pt-BR" sz="1200" b="1" dirty="0">
              <a:solidFill>
                <a:schemeClr val="tx1"/>
              </a:solidFill>
            </a:endParaRPr>
          </a:p>
        </p:txBody>
      </p:sp>
    </p:spTree>
    <p:extLst>
      <p:ext uri="{BB962C8B-B14F-4D97-AF65-F5344CB8AC3E}">
        <p14:creationId xmlns:p14="http://schemas.microsoft.com/office/powerpoint/2010/main" val="15139768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a:xfrm>
            <a:off x="0" y="296256"/>
            <a:ext cx="9144000" cy="61767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pt-BR" sz="3000" b="1" dirty="0" smtClean="0">
                <a:solidFill>
                  <a:prstClr val="black"/>
                </a:solidFill>
              </a:rPr>
              <a:t>HIV </a:t>
            </a:r>
            <a:r>
              <a:rPr lang="pt-BR" sz="3000" b="1" dirty="0" err="1">
                <a:solidFill>
                  <a:prstClr val="black"/>
                </a:solidFill>
              </a:rPr>
              <a:t>p</a:t>
            </a:r>
            <a:r>
              <a:rPr lang="pt-BR" sz="3000" b="1" dirty="0" err="1" smtClean="0">
                <a:solidFill>
                  <a:prstClr val="black"/>
                </a:solidFill>
              </a:rPr>
              <a:t>revalence</a:t>
            </a:r>
            <a:r>
              <a:rPr lang="pt-BR" sz="3000" b="1" dirty="0">
                <a:solidFill>
                  <a:prstClr val="black"/>
                </a:solidFill>
              </a:rPr>
              <a:t>,</a:t>
            </a:r>
            <a:r>
              <a:rPr lang="pt-BR" sz="3000" b="1" dirty="0" smtClean="0">
                <a:solidFill>
                  <a:prstClr val="black"/>
                </a:solidFill>
              </a:rPr>
              <a:t> Brazil, 2002-17</a:t>
            </a:r>
          </a:p>
        </p:txBody>
      </p:sp>
      <p:graphicFrame>
        <p:nvGraphicFramePr>
          <p:cNvPr id="3" name="Gráfico 2"/>
          <p:cNvGraphicFramePr>
            <a:graphicFrameLocks noGrp="1"/>
          </p:cNvGraphicFramePr>
          <p:nvPr>
            <p:extLst>
              <p:ext uri="{D42A27DB-BD31-4B8C-83A1-F6EECF244321}">
                <p14:modId xmlns:p14="http://schemas.microsoft.com/office/powerpoint/2010/main" val="1898814872"/>
              </p:ext>
            </p:extLst>
          </p:nvPr>
        </p:nvGraphicFramePr>
        <p:xfrm>
          <a:off x="467513" y="1544489"/>
          <a:ext cx="8135031" cy="4905653"/>
        </p:xfrm>
        <a:graphic>
          <a:graphicData uri="http://schemas.openxmlformats.org/drawingml/2006/chart">
            <c:chart xmlns:c="http://schemas.openxmlformats.org/drawingml/2006/chart" xmlns:r="http://schemas.openxmlformats.org/officeDocument/2006/relationships" r:id="rId3"/>
          </a:graphicData>
        </a:graphic>
      </p:graphicFrame>
      <p:sp>
        <p:nvSpPr>
          <p:cNvPr id="4" name="Retângulo 3"/>
          <p:cNvSpPr/>
          <p:nvPr/>
        </p:nvSpPr>
        <p:spPr>
          <a:xfrm>
            <a:off x="5886363" y="1453801"/>
            <a:ext cx="1030708" cy="424301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BR">
              <a:solidFill>
                <a:prstClr val="white"/>
              </a:solidFill>
            </a:endParaRPr>
          </a:p>
        </p:txBody>
      </p:sp>
      <p:sp>
        <p:nvSpPr>
          <p:cNvPr id="5" name="CaixaDeTexto 4"/>
          <p:cNvSpPr txBox="1"/>
          <p:nvPr/>
        </p:nvSpPr>
        <p:spPr>
          <a:xfrm>
            <a:off x="5778630" y="1106098"/>
            <a:ext cx="3199915" cy="246221"/>
          </a:xfrm>
          <a:prstGeom prst="rect">
            <a:avLst/>
          </a:prstGeom>
          <a:noFill/>
        </p:spPr>
        <p:txBody>
          <a:bodyPr wrap="none" rtlCol="0">
            <a:spAutoFit/>
          </a:bodyPr>
          <a:lstStyle/>
          <a:p>
            <a:r>
              <a:rPr lang="pt-BR" sz="1000" b="1" dirty="0" smtClean="0"/>
              <a:t>Pesquisa DIVAS: </a:t>
            </a:r>
            <a:r>
              <a:rPr lang="pt-BR" sz="1000" b="1" dirty="0" err="1" smtClean="0"/>
              <a:t>first</a:t>
            </a:r>
            <a:r>
              <a:rPr lang="pt-BR" sz="1000" b="1" dirty="0" smtClean="0"/>
              <a:t> RDS </a:t>
            </a:r>
            <a:r>
              <a:rPr lang="pt-BR" sz="1000" b="1" dirty="0" err="1" smtClean="0"/>
              <a:t>on</a:t>
            </a:r>
            <a:r>
              <a:rPr lang="pt-BR" sz="1000" b="1" dirty="0" smtClean="0"/>
              <a:t> </a:t>
            </a:r>
            <a:r>
              <a:rPr lang="pt-BR" sz="1000" b="1" dirty="0" err="1" smtClean="0"/>
              <a:t>transwomen</a:t>
            </a:r>
            <a:r>
              <a:rPr lang="pt-BR" sz="1000" b="1" dirty="0" smtClean="0"/>
              <a:t> data  (n=2864)</a:t>
            </a:r>
            <a:endParaRPr lang="pt-BR" sz="1000" b="1" dirty="0"/>
          </a:p>
        </p:txBody>
      </p:sp>
    </p:spTree>
    <p:extLst>
      <p:ext uri="{BB962C8B-B14F-4D97-AF65-F5344CB8AC3E}">
        <p14:creationId xmlns:p14="http://schemas.microsoft.com/office/powerpoint/2010/main" val="3993050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1" descr="Imagem 11"/>
          <p:cNvPicPr>
            <a:picLocks noChangeAspect="1"/>
          </p:cNvPicPr>
          <p:nvPr/>
        </p:nvPicPr>
        <p:blipFill>
          <a:blip r:embed="rId3">
            <a:extLst/>
          </a:blip>
          <a:srcRect b="11851"/>
          <a:stretch>
            <a:fillRect/>
          </a:stretch>
        </p:blipFill>
        <p:spPr>
          <a:xfrm>
            <a:off x="3578717" y="3898224"/>
            <a:ext cx="2267051" cy="1998356"/>
          </a:xfrm>
          <a:prstGeom prst="rect">
            <a:avLst/>
          </a:prstGeom>
          <a:ln w="12700">
            <a:miter lim="400000"/>
          </a:ln>
        </p:spPr>
      </p:pic>
      <p:pic>
        <p:nvPicPr>
          <p:cNvPr id="3" name="Imagem 4" descr="Imagem 4"/>
          <p:cNvPicPr>
            <a:picLocks noChangeAspect="1"/>
          </p:cNvPicPr>
          <p:nvPr/>
        </p:nvPicPr>
        <p:blipFill>
          <a:blip r:embed="rId4">
            <a:extLst/>
          </a:blip>
          <a:stretch>
            <a:fillRect/>
          </a:stretch>
        </p:blipFill>
        <p:spPr>
          <a:xfrm>
            <a:off x="544275" y="2968568"/>
            <a:ext cx="1918205" cy="2921800"/>
          </a:xfrm>
          <a:prstGeom prst="rect">
            <a:avLst/>
          </a:prstGeom>
          <a:ln w="12700">
            <a:miter lim="400000"/>
          </a:ln>
        </p:spPr>
      </p:pic>
      <p:sp>
        <p:nvSpPr>
          <p:cNvPr id="4" name="CaixaDeTexto 3"/>
          <p:cNvSpPr txBox="1"/>
          <p:nvPr/>
        </p:nvSpPr>
        <p:spPr>
          <a:xfrm>
            <a:off x="335751" y="5890368"/>
            <a:ext cx="2304257" cy="461665"/>
          </a:xfrm>
          <a:prstGeom prst="rect">
            <a:avLst/>
          </a:prstGeom>
          <a:noFill/>
        </p:spPr>
        <p:txBody>
          <a:bodyPr wrap="square" rtlCol="0">
            <a:spAutoFit/>
          </a:bodyPr>
          <a:lstStyle/>
          <a:p>
            <a:pPr algn="ctr"/>
            <a:r>
              <a:rPr lang="pt-BR" sz="1200" dirty="0" err="1"/>
              <a:t>F</a:t>
            </a:r>
            <a:r>
              <a:rPr lang="pt-BR" sz="1200" dirty="0" err="1" smtClean="0"/>
              <a:t>irst</a:t>
            </a:r>
            <a:r>
              <a:rPr lang="pt-BR" sz="1200" dirty="0" smtClean="0"/>
              <a:t> </a:t>
            </a:r>
            <a:r>
              <a:rPr lang="pt-BR" sz="1200" dirty="0" err="1" smtClean="0"/>
              <a:t>national</a:t>
            </a:r>
            <a:r>
              <a:rPr lang="pt-BR" sz="1200" dirty="0" smtClean="0"/>
              <a:t> </a:t>
            </a:r>
            <a:r>
              <a:rPr lang="pt-BR" sz="1200" dirty="0" err="1" smtClean="0"/>
              <a:t>booklet</a:t>
            </a:r>
            <a:r>
              <a:rPr lang="pt-BR" sz="1200" dirty="0" smtClean="0"/>
              <a:t> </a:t>
            </a:r>
            <a:r>
              <a:rPr lang="pt-BR" sz="1200" dirty="0" err="1" smtClean="0"/>
              <a:t>concerning</a:t>
            </a:r>
            <a:r>
              <a:rPr lang="pt-BR" sz="1200" dirty="0" smtClean="0"/>
              <a:t> </a:t>
            </a:r>
            <a:r>
              <a:rPr lang="pt-BR" sz="1200" dirty="0" err="1" smtClean="0"/>
              <a:t>the</a:t>
            </a:r>
            <a:r>
              <a:rPr lang="pt-BR" sz="1200" dirty="0" smtClean="0"/>
              <a:t> </a:t>
            </a:r>
            <a:r>
              <a:rPr lang="pt-BR" sz="1200" dirty="0" err="1" smtClean="0"/>
              <a:t>health</a:t>
            </a:r>
            <a:r>
              <a:rPr lang="pt-BR" sz="1200" dirty="0" smtClean="0"/>
              <a:t> </a:t>
            </a:r>
            <a:r>
              <a:rPr lang="pt-BR" sz="1200" dirty="0" err="1" smtClean="0"/>
              <a:t>of</a:t>
            </a:r>
            <a:r>
              <a:rPr lang="pt-BR" sz="1200" dirty="0"/>
              <a:t> </a:t>
            </a:r>
            <a:r>
              <a:rPr lang="pt-BR" sz="1200" dirty="0" err="1" smtClean="0"/>
              <a:t>transmen</a:t>
            </a:r>
            <a:r>
              <a:rPr lang="pt-BR" sz="1200" dirty="0" smtClean="0"/>
              <a:t> </a:t>
            </a:r>
            <a:endParaRPr lang="pt-BR" sz="1200" dirty="0"/>
          </a:p>
        </p:txBody>
      </p:sp>
      <p:sp>
        <p:nvSpPr>
          <p:cNvPr id="5" name="CaixaDeTexto 4"/>
          <p:cNvSpPr txBox="1"/>
          <p:nvPr/>
        </p:nvSpPr>
        <p:spPr>
          <a:xfrm>
            <a:off x="3819936" y="5973523"/>
            <a:ext cx="1687513" cy="307777"/>
          </a:xfrm>
          <a:prstGeom prst="rect">
            <a:avLst/>
          </a:prstGeom>
          <a:noFill/>
        </p:spPr>
        <p:txBody>
          <a:bodyPr wrap="none" rtlCol="0">
            <a:spAutoFit/>
          </a:bodyPr>
          <a:lstStyle/>
          <a:p>
            <a:r>
              <a:rPr lang="pt-BR" sz="1400" dirty="0" smtClean="0"/>
              <a:t>WEBDOC POPTRANS</a:t>
            </a:r>
            <a:endParaRPr lang="pt-BR" sz="1400" dirty="0"/>
          </a:p>
        </p:txBody>
      </p:sp>
      <p:pic>
        <p:nvPicPr>
          <p:cNvPr id="6" name="Imagem 5"/>
          <p:cNvPicPr>
            <a:picLocks noChangeAspect="1"/>
          </p:cNvPicPr>
          <p:nvPr/>
        </p:nvPicPr>
        <p:blipFill rotWithShape="1">
          <a:blip r:embed="rId5" cstate="print">
            <a:extLst>
              <a:ext uri="{28A0092B-C50C-407E-A947-70E740481C1C}">
                <a14:useLocalDpi xmlns:a14="http://schemas.microsoft.com/office/drawing/2010/main" val="0"/>
              </a:ext>
            </a:extLst>
          </a:blip>
          <a:srcRect l="21512" t="22020" r="28216" b="915"/>
          <a:stretch/>
        </p:blipFill>
        <p:spPr>
          <a:xfrm>
            <a:off x="6635469" y="3895948"/>
            <a:ext cx="2093723" cy="2021527"/>
          </a:xfrm>
          <a:prstGeom prst="rect">
            <a:avLst/>
          </a:prstGeom>
        </p:spPr>
      </p:pic>
      <p:sp>
        <p:nvSpPr>
          <p:cNvPr id="7" name="CaixaDeTexto 6"/>
          <p:cNvSpPr txBox="1"/>
          <p:nvPr/>
        </p:nvSpPr>
        <p:spPr>
          <a:xfrm>
            <a:off x="6720263" y="5896580"/>
            <a:ext cx="2088232" cy="461665"/>
          </a:xfrm>
          <a:prstGeom prst="rect">
            <a:avLst/>
          </a:prstGeom>
          <a:noFill/>
        </p:spPr>
        <p:txBody>
          <a:bodyPr wrap="square" rtlCol="0">
            <a:spAutoFit/>
          </a:bodyPr>
          <a:lstStyle/>
          <a:p>
            <a:pPr algn="ctr"/>
            <a:r>
              <a:rPr lang="pt-BR" sz="1200" dirty="0" err="1" smtClean="0"/>
              <a:t>PrEP</a:t>
            </a:r>
            <a:r>
              <a:rPr lang="pt-BR" sz="1200" dirty="0" smtClean="0"/>
              <a:t> for </a:t>
            </a:r>
            <a:r>
              <a:rPr lang="pt-BR" sz="1200" dirty="0" err="1" smtClean="0"/>
              <a:t>transwomen</a:t>
            </a:r>
            <a:r>
              <a:rPr lang="pt-BR" sz="1200" dirty="0" smtClean="0"/>
              <a:t> </a:t>
            </a:r>
            <a:r>
              <a:rPr lang="pt-BR" sz="1200" dirty="0" err="1" smtClean="0"/>
              <a:t>and</a:t>
            </a:r>
            <a:r>
              <a:rPr lang="pt-BR" sz="1200" dirty="0" smtClean="0"/>
              <a:t> </a:t>
            </a:r>
            <a:r>
              <a:rPr lang="pt-BR" sz="1200" dirty="0" err="1" smtClean="0"/>
              <a:t>transmen</a:t>
            </a:r>
            <a:r>
              <a:rPr lang="pt-BR" sz="1200" dirty="0" smtClean="0"/>
              <a:t>!</a:t>
            </a:r>
            <a:endParaRPr lang="pt-BR" sz="1200" dirty="0"/>
          </a:p>
        </p:txBody>
      </p:sp>
      <p:sp>
        <p:nvSpPr>
          <p:cNvPr id="8" name="CaixaDeTexto 7"/>
          <p:cNvSpPr txBox="1"/>
          <p:nvPr/>
        </p:nvSpPr>
        <p:spPr>
          <a:xfrm>
            <a:off x="1780250" y="334285"/>
            <a:ext cx="6293742" cy="553998"/>
          </a:xfrm>
          <a:prstGeom prst="rect">
            <a:avLst/>
          </a:prstGeom>
          <a:noFill/>
        </p:spPr>
        <p:txBody>
          <a:bodyPr wrap="square" rtlCol="0">
            <a:spAutoFit/>
          </a:bodyPr>
          <a:lstStyle/>
          <a:p>
            <a:r>
              <a:rPr lang="pt-BR" sz="3000" b="1" dirty="0" smtClean="0"/>
              <a:t>POPTRANS AGENDA, </a:t>
            </a:r>
            <a:r>
              <a:rPr lang="pt-BR" sz="3000" b="1" dirty="0" err="1" smtClean="0"/>
              <a:t>MoH</a:t>
            </a:r>
            <a:r>
              <a:rPr lang="pt-BR" sz="3000" b="1" dirty="0" smtClean="0"/>
              <a:t> Brazil</a:t>
            </a:r>
            <a:endParaRPr lang="pt-BR" sz="3000" b="1" dirty="0"/>
          </a:p>
        </p:txBody>
      </p:sp>
      <p:pic>
        <p:nvPicPr>
          <p:cNvPr id="9" name="Imagem 8"/>
          <p:cNvPicPr>
            <a:picLocks noChangeAspect="1"/>
          </p:cNvPicPr>
          <p:nvPr/>
        </p:nvPicPr>
        <p:blipFill>
          <a:blip r:embed="rId6"/>
          <a:stretch>
            <a:fillRect/>
          </a:stretch>
        </p:blipFill>
        <p:spPr>
          <a:xfrm>
            <a:off x="544275" y="888283"/>
            <a:ext cx="2324100" cy="1962150"/>
          </a:xfrm>
          <a:prstGeom prst="rect">
            <a:avLst/>
          </a:prstGeom>
        </p:spPr>
      </p:pic>
      <p:pic>
        <p:nvPicPr>
          <p:cNvPr id="14" name="Espaço Reservado para Conteúdo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3754704" y="1403385"/>
            <a:ext cx="5303962" cy="1600722"/>
          </a:xfrm>
          <a:prstGeom prst="rect">
            <a:avLst/>
          </a:prstGeom>
        </p:spPr>
      </p:pic>
      <p:sp>
        <p:nvSpPr>
          <p:cNvPr id="19" name="Elipse 18"/>
          <p:cNvSpPr/>
          <p:nvPr/>
        </p:nvSpPr>
        <p:spPr>
          <a:xfrm>
            <a:off x="5481873" y="4956744"/>
            <a:ext cx="428762" cy="4571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pt-BR"/>
          </a:p>
        </p:txBody>
      </p:sp>
      <p:sp>
        <p:nvSpPr>
          <p:cNvPr id="20" name="CaixaDeTexto 19"/>
          <p:cNvSpPr txBox="1"/>
          <p:nvPr/>
        </p:nvSpPr>
        <p:spPr>
          <a:xfrm>
            <a:off x="2055406" y="1126386"/>
            <a:ext cx="8702116" cy="276999"/>
          </a:xfrm>
          <a:prstGeom prst="rect">
            <a:avLst/>
          </a:prstGeom>
          <a:noFill/>
        </p:spPr>
        <p:txBody>
          <a:bodyPr wrap="square" rtlCol="0">
            <a:spAutoFit/>
          </a:bodyPr>
          <a:lstStyle/>
          <a:p>
            <a:pPr algn="ctr"/>
            <a:r>
              <a:rPr lang="pt-BR" sz="1200" b="1" dirty="0" smtClean="0"/>
              <a:t>Trans data </a:t>
            </a:r>
            <a:r>
              <a:rPr lang="pt-BR" sz="1200" b="1" dirty="0" err="1" smtClean="0"/>
              <a:t>visibility</a:t>
            </a:r>
            <a:r>
              <a:rPr lang="pt-BR" sz="1200" b="1" dirty="0" smtClean="0"/>
              <a:t> </a:t>
            </a:r>
            <a:r>
              <a:rPr lang="pt-BR" sz="1200" b="1" dirty="0" err="1" smtClean="0"/>
              <a:t>within</a:t>
            </a:r>
            <a:r>
              <a:rPr lang="pt-BR" sz="1200" b="1" dirty="0" smtClean="0"/>
              <a:t> </a:t>
            </a:r>
            <a:r>
              <a:rPr lang="pt-BR" sz="1200" b="1" dirty="0" err="1" smtClean="0"/>
              <a:t>our</a:t>
            </a:r>
            <a:r>
              <a:rPr lang="pt-BR" sz="1200" b="1" dirty="0" smtClean="0"/>
              <a:t> systems</a:t>
            </a:r>
            <a:endParaRPr lang="pt-BR" sz="1200" b="1" dirty="0"/>
          </a:p>
        </p:txBody>
      </p:sp>
      <p:pic>
        <p:nvPicPr>
          <p:cNvPr id="21" name="Imagem 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87320" y="3004107"/>
            <a:ext cx="5187488" cy="601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aixaDeTexto 21"/>
          <p:cNvSpPr txBox="1"/>
          <p:nvPr/>
        </p:nvSpPr>
        <p:spPr>
          <a:xfrm>
            <a:off x="854668" y="2439794"/>
            <a:ext cx="1446678" cy="276999"/>
          </a:xfrm>
          <a:prstGeom prst="rect">
            <a:avLst/>
          </a:prstGeom>
          <a:noFill/>
        </p:spPr>
        <p:txBody>
          <a:bodyPr wrap="none" rtlCol="0">
            <a:spAutoFit/>
          </a:bodyPr>
          <a:lstStyle/>
          <a:p>
            <a:r>
              <a:rPr lang="pt-BR" sz="1200" dirty="0" smtClean="0"/>
              <a:t>Live-</a:t>
            </a:r>
            <a:r>
              <a:rPr lang="pt-BR" sz="1200" dirty="0" err="1" smtClean="0"/>
              <a:t>Better</a:t>
            </a:r>
            <a:r>
              <a:rPr lang="pt-BR" sz="1200" dirty="0" smtClean="0"/>
              <a:t>-</a:t>
            </a:r>
            <a:r>
              <a:rPr lang="pt-BR" sz="1200" dirty="0" err="1" smtClean="0"/>
              <a:t>Knowing</a:t>
            </a:r>
            <a:endParaRPr lang="pt-BR" sz="1200" dirty="0"/>
          </a:p>
        </p:txBody>
      </p:sp>
      <p:sp>
        <p:nvSpPr>
          <p:cNvPr id="23" name="Elipse 22"/>
          <p:cNvSpPr/>
          <p:nvPr/>
        </p:nvSpPr>
        <p:spPr>
          <a:xfrm>
            <a:off x="3739813" y="2395242"/>
            <a:ext cx="841572" cy="2372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Elipse 23"/>
          <p:cNvSpPr/>
          <p:nvPr/>
        </p:nvSpPr>
        <p:spPr>
          <a:xfrm>
            <a:off x="3965041" y="3257083"/>
            <a:ext cx="841572" cy="2372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Elipse 24"/>
          <p:cNvSpPr/>
          <p:nvPr/>
        </p:nvSpPr>
        <p:spPr>
          <a:xfrm>
            <a:off x="3819936" y="2946746"/>
            <a:ext cx="1165309" cy="22335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Elipse 25"/>
          <p:cNvSpPr/>
          <p:nvPr/>
        </p:nvSpPr>
        <p:spPr>
          <a:xfrm>
            <a:off x="6017532" y="2917088"/>
            <a:ext cx="1262414" cy="2331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84421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ítulo 1"/>
          <p:cNvSpPr>
            <a:spLocks noGrp="1"/>
          </p:cNvSpPr>
          <p:nvPr>
            <p:ph type="title"/>
          </p:nvPr>
        </p:nvSpPr>
        <p:spPr bwMode="auto">
          <a:xfrm>
            <a:off x="444617" y="604006"/>
            <a:ext cx="7275184" cy="9492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pt-BR" sz="2500" b="1" dirty="0" smtClean="0">
                <a:solidFill>
                  <a:schemeClr val="tx1"/>
                </a:solidFill>
              </a:rPr>
              <a:t>HIV tests </a:t>
            </a:r>
            <a:r>
              <a:rPr lang="en-US" altLang="pt-BR" sz="2500" b="1" dirty="0">
                <a:solidFill>
                  <a:schemeClr val="tx1"/>
                </a:solidFill>
              </a:rPr>
              <a:t>performed (N </a:t>
            </a:r>
            <a:r>
              <a:rPr lang="en-US" altLang="pt-BR" sz="2500" b="1" dirty="0" smtClean="0">
                <a:solidFill>
                  <a:schemeClr val="tx1"/>
                </a:solidFill>
              </a:rPr>
              <a:t>and %), </a:t>
            </a:r>
            <a:br>
              <a:rPr lang="en-US" altLang="pt-BR" sz="2500" b="1" dirty="0" smtClean="0">
                <a:solidFill>
                  <a:schemeClr val="tx1"/>
                </a:solidFill>
              </a:rPr>
            </a:br>
            <a:r>
              <a:rPr lang="en-US" altLang="pt-BR" sz="2500" b="1" dirty="0" smtClean="0">
                <a:solidFill>
                  <a:schemeClr val="tx1"/>
                </a:solidFill>
              </a:rPr>
              <a:t>testing </a:t>
            </a:r>
            <a:r>
              <a:rPr lang="en-US" altLang="pt-BR" sz="2500" b="1" dirty="0">
                <a:solidFill>
                  <a:schemeClr val="tx1"/>
                </a:solidFill>
              </a:rPr>
              <a:t>for the first time in life </a:t>
            </a:r>
            <a:r>
              <a:rPr lang="en-US" altLang="pt-BR" sz="2500" b="1" dirty="0" smtClean="0">
                <a:solidFill>
                  <a:schemeClr val="tx1"/>
                </a:solidFill>
              </a:rPr>
              <a:t>(%), </a:t>
            </a:r>
            <a:br>
              <a:rPr lang="en-US" altLang="pt-BR" sz="2500" b="1" dirty="0" smtClean="0">
                <a:solidFill>
                  <a:schemeClr val="tx1"/>
                </a:solidFill>
              </a:rPr>
            </a:br>
            <a:r>
              <a:rPr lang="en-US" altLang="pt-BR" sz="2500" b="1" dirty="0" smtClean="0">
                <a:solidFill>
                  <a:schemeClr val="tx1"/>
                </a:solidFill>
              </a:rPr>
              <a:t>and </a:t>
            </a:r>
            <a:r>
              <a:rPr lang="en-US" altLang="pt-BR" sz="2500" b="1" dirty="0">
                <a:solidFill>
                  <a:schemeClr val="tx1"/>
                </a:solidFill>
              </a:rPr>
              <a:t>reagents (%) according to </a:t>
            </a:r>
            <a:r>
              <a:rPr lang="en-US" altLang="pt-BR" sz="2500" b="1" dirty="0" smtClean="0">
                <a:solidFill>
                  <a:schemeClr val="tx1"/>
                </a:solidFill>
              </a:rPr>
              <a:t/>
            </a:r>
            <a:br>
              <a:rPr lang="en-US" altLang="pt-BR" sz="2500" b="1" dirty="0" smtClean="0">
                <a:solidFill>
                  <a:schemeClr val="tx1"/>
                </a:solidFill>
              </a:rPr>
            </a:br>
            <a:r>
              <a:rPr lang="en-US" altLang="pt-BR" sz="2500" b="1" dirty="0" smtClean="0">
                <a:solidFill>
                  <a:schemeClr val="tx1"/>
                </a:solidFill>
              </a:rPr>
              <a:t>key population, </a:t>
            </a:r>
            <a:br>
              <a:rPr lang="en-US" altLang="pt-BR" sz="2500" b="1" dirty="0" smtClean="0">
                <a:solidFill>
                  <a:schemeClr val="tx1"/>
                </a:solidFill>
              </a:rPr>
            </a:br>
            <a:r>
              <a:rPr lang="en-US" altLang="pt-BR" sz="2500" b="1" dirty="0" smtClean="0">
                <a:solidFill>
                  <a:schemeClr val="tx1"/>
                </a:solidFill>
              </a:rPr>
              <a:t>2014-2018</a:t>
            </a:r>
            <a:endParaRPr lang="en-US" altLang="pt-BR" sz="2500" dirty="0" smtClean="0">
              <a:solidFill>
                <a:schemeClr val="tx1"/>
              </a:solidFill>
            </a:endParaRPr>
          </a:p>
        </p:txBody>
      </p:sp>
      <p:graphicFrame>
        <p:nvGraphicFramePr>
          <p:cNvPr id="8" name="Tabela 7"/>
          <p:cNvGraphicFramePr>
            <a:graphicFrameLocks noGrp="1"/>
          </p:cNvGraphicFramePr>
          <p:nvPr>
            <p:extLst>
              <p:ext uri="{D42A27DB-BD31-4B8C-83A1-F6EECF244321}">
                <p14:modId xmlns:p14="http://schemas.microsoft.com/office/powerpoint/2010/main" val="898334299"/>
              </p:ext>
            </p:extLst>
          </p:nvPr>
        </p:nvGraphicFramePr>
        <p:xfrm>
          <a:off x="1300740" y="2457084"/>
          <a:ext cx="6769099" cy="2378076"/>
        </p:xfrm>
        <a:graphic>
          <a:graphicData uri="http://schemas.openxmlformats.org/drawingml/2006/table">
            <a:tbl>
              <a:tblPr/>
              <a:tblGrid>
                <a:gridCol w="2498205"/>
                <a:gridCol w="976360"/>
                <a:gridCol w="1098178"/>
                <a:gridCol w="1098178"/>
                <a:gridCol w="1098178"/>
              </a:tblGrid>
              <a:tr h="288066">
                <a:tc>
                  <a:txBody>
                    <a:bodyPr/>
                    <a:lstStyle/>
                    <a:p>
                      <a:pPr algn="l" fontAlgn="b"/>
                      <a:r>
                        <a:rPr lang="pt-BR" sz="1400" b="0" i="0" u="none" strike="noStrike" dirty="0">
                          <a:solidFill>
                            <a:srgbClr val="000000"/>
                          </a:solidFill>
                          <a:effectLst/>
                          <a:latin typeface="Calibri" panose="020F0502020204030204" pitchFamily="34" charset="0"/>
                        </a:rPr>
                        <a:t> </a:t>
                      </a:r>
                    </a:p>
                  </a:txBody>
                  <a:tcPr marL="9525" marR="9525" marT="9526" marB="0" anchor="b">
                    <a:lnL>
                      <a:noFill/>
                    </a:lnL>
                    <a:lnR>
                      <a:noFill/>
                    </a:lnR>
                    <a:lnT>
                      <a:noFill/>
                    </a:lnT>
                    <a:lnB>
                      <a:noFill/>
                    </a:lnB>
                    <a:solidFill>
                      <a:srgbClr val="FFFFFF"/>
                    </a:solidFill>
                  </a:tcPr>
                </a:tc>
                <a:tc gridSpan="2">
                  <a:txBody>
                    <a:bodyPr/>
                    <a:lstStyle/>
                    <a:p>
                      <a:pPr algn="ctr" fontAlgn="ctr"/>
                      <a:endParaRPr lang="pt-BR" sz="1400" b="1" i="0" u="none" strike="noStrike" dirty="0">
                        <a:solidFill>
                          <a:srgbClr val="000000"/>
                        </a:solidFill>
                        <a:effectLst/>
                        <a:latin typeface="Calibri" panose="020F0502020204030204" pitchFamily="34" charset="0"/>
                      </a:endParaRPr>
                    </a:p>
                  </a:txBody>
                  <a:tcPr marL="9525" marR="9525" marT="9526" marB="0" anchor="ctr">
                    <a:lnL>
                      <a:noFill/>
                    </a:lnL>
                    <a:lnR>
                      <a:noFill/>
                    </a:lnR>
                    <a:lnT>
                      <a:noFill/>
                    </a:lnT>
                    <a:lnB>
                      <a:noFill/>
                    </a:lnB>
                    <a:solidFill>
                      <a:srgbClr val="FFFFFF"/>
                    </a:solidFill>
                  </a:tcPr>
                </a:tc>
                <a:tc hMerge="1">
                  <a:txBody>
                    <a:bodyPr/>
                    <a:lstStyle/>
                    <a:p>
                      <a:endParaRPr lang="pt-BR"/>
                    </a:p>
                  </a:txBody>
                  <a:tcPr/>
                </a:tc>
                <a:tc>
                  <a:txBody>
                    <a:bodyPr/>
                    <a:lstStyle/>
                    <a:p>
                      <a:pPr algn="ctr" fontAlgn="ctr"/>
                      <a:endParaRPr lang="pt-BR" sz="1400" b="1" i="0" u="none" strike="noStrike" dirty="0">
                        <a:solidFill>
                          <a:srgbClr val="000000"/>
                        </a:solidFill>
                        <a:effectLst/>
                        <a:latin typeface="Calibri" panose="020F0502020204030204" pitchFamily="34" charset="0"/>
                      </a:endParaRPr>
                    </a:p>
                  </a:txBody>
                  <a:tcPr marL="9525" marR="9525" marT="9526" marB="0" anchor="ctr">
                    <a:lnL>
                      <a:noFill/>
                    </a:lnL>
                    <a:lnR>
                      <a:noFill/>
                    </a:lnR>
                    <a:lnT>
                      <a:noFill/>
                    </a:lnT>
                    <a:lnB>
                      <a:noFill/>
                    </a:lnB>
                    <a:solidFill>
                      <a:srgbClr val="FFFFFF"/>
                    </a:solidFill>
                  </a:tcPr>
                </a:tc>
                <a:tc>
                  <a:txBody>
                    <a:bodyPr/>
                    <a:lstStyle/>
                    <a:p>
                      <a:pPr algn="ctr" fontAlgn="ctr"/>
                      <a:endParaRPr lang="pt-BR" sz="1400" b="1" i="0" u="none" strike="noStrike" dirty="0">
                        <a:solidFill>
                          <a:srgbClr val="000000"/>
                        </a:solidFill>
                        <a:effectLst/>
                        <a:latin typeface="Calibri" panose="020F0502020204030204" pitchFamily="34" charset="0"/>
                      </a:endParaRPr>
                    </a:p>
                  </a:txBody>
                  <a:tcPr marL="9525" marR="9525" marT="9526" marB="0" anchor="ctr">
                    <a:lnL>
                      <a:noFill/>
                    </a:lnL>
                    <a:lnR>
                      <a:noFill/>
                    </a:lnR>
                    <a:lnT>
                      <a:noFill/>
                    </a:lnT>
                    <a:lnB>
                      <a:noFill/>
                    </a:lnB>
                    <a:solidFill>
                      <a:srgbClr val="FFFFFF"/>
                    </a:solidFill>
                  </a:tcPr>
                </a:tc>
              </a:tr>
              <a:tr h="649680">
                <a:tc>
                  <a:txBody>
                    <a:bodyPr/>
                    <a:lstStyle/>
                    <a:p>
                      <a:pPr algn="l" fontAlgn="b"/>
                      <a:r>
                        <a:rPr lang="pt-BR" sz="1400" b="1" i="0" u="none" strike="noStrike" dirty="0" smtClean="0">
                          <a:solidFill>
                            <a:srgbClr val="000000"/>
                          </a:solidFill>
                          <a:effectLst/>
                          <a:latin typeface="Calibri" panose="020F0502020204030204" pitchFamily="34" charset="0"/>
                        </a:rPr>
                        <a:t>Key </a:t>
                      </a:r>
                      <a:r>
                        <a:rPr lang="pt-BR" sz="1400" b="1" i="0" u="none" strike="noStrike" dirty="0" err="1" smtClean="0">
                          <a:solidFill>
                            <a:srgbClr val="000000"/>
                          </a:solidFill>
                          <a:effectLst/>
                          <a:latin typeface="Calibri" panose="020F0502020204030204" pitchFamily="34" charset="0"/>
                        </a:rPr>
                        <a:t>Population</a:t>
                      </a:r>
                      <a:endParaRPr lang="pt-BR" sz="1400" b="1" i="0" u="none" strike="noStrike" dirty="0">
                        <a:solidFill>
                          <a:srgbClr val="000000"/>
                        </a:solidFill>
                        <a:effectLst/>
                        <a:latin typeface="Calibri" panose="020F0502020204030204" pitchFamily="34" charset="0"/>
                      </a:endParaRPr>
                    </a:p>
                  </a:txBody>
                  <a:tcPr marL="9525" marR="9525" marT="9526" marB="0" anchor="b">
                    <a:lnL>
                      <a:noFill/>
                    </a:lnL>
                    <a:lnR>
                      <a:noFill/>
                    </a:lnR>
                    <a:lnT>
                      <a:noFill/>
                    </a:lnT>
                    <a:lnB>
                      <a:noFill/>
                    </a:lnB>
                    <a:solidFill>
                      <a:srgbClr val="BFBFBF"/>
                    </a:solidFill>
                  </a:tcPr>
                </a:tc>
                <a:tc>
                  <a:txBody>
                    <a:bodyPr/>
                    <a:lstStyle/>
                    <a:p>
                      <a:pPr algn="ctr" fontAlgn="ctr"/>
                      <a:r>
                        <a:rPr lang="pt-BR" sz="1400" b="1" i="0" u="none" strike="noStrike" dirty="0" err="1" smtClean="0">
                          <a:solidFill>
                            <a:srgbClr val="000000"/>
                          </a:solidFill>
                          <a:effectLst/>
                          <a:latin typeface="Calibri" panose="020F0502020204030204" pitchFamily="34" charset="0"/>
                        </a:rPr>
                        <a:t>Frequency</a:t>
                      </a:r>
                      <a:endParaRPr lang="pt-BR" sz="1400" b="1" i="0" u="none" strike="noStrike" dirty="0">
                        <a:solidFill>
                          <a:srgbClr val="000000"/>
                        </a:solidFill>
                        <a:effectLst/>
                        <a:latin typeface="Calibri" panose="020F0502020204030204" pitchFamily="34" charset="0"/>
                      </a:endParaRPr>
                    </a:p>
                  </a:txBody>
                  <a:tcPr marL="9525" marR="9525" marT="9526" marB="0" anchor="ctr">
                    <a:lnL>
                      <a:noFill/>
                    </a:lnL>
                    <a:lnR>
                      <a:noFill/>
                    </a:lnR>
                    <a:lnT>
                      <a:noFill/>
                    </a:lnT>
                    <a:lnB>
                      <a:noFill/>
                    </a:lnB>
                    <a:solidFill>
                      <a:srgbClr val="BFBFBF"/>
                    </a:solidFill>
                  </a:tcPr>
                </a:tc>
                <a:tc>
                  <a:txBody>
                    <a:bodyPr/>
                    <a:lstStyle/>
                    <a:p>
                      <a:pPr algn="ctr" fontAlgn="ctr"/>
                      <a:r>
                        <a:rPr lang="pt-BR" sz="1400" b="1" i="0" u="none" strike="noStrike" dirty="0" smtClean="0">
                          <a:solidFill>
                            <a:srgbClr val="000000"/>
                          </a:solidFill>
                          <a:effectLst/>
                          <a:latin typeface="Calibri" panose="020F0502020204030204" pitchFamily="34" charset="0"/>
                        </a:rPr>
                        <a:t>% </a:t>
                      </a:r>
                      <a:r>
                        <a:rPr lang="pt-BR" sz="1400" b="1" i="0" u="none" strike="noStrike" dirty="0" err="1" smtClean="0">
                          <a:solidFill>
                            <a:srgbClr val="000000"/>
                          </a:solidFill>
                          <a:effectLst/>
                          <a:latin typeface="Calibri" panose="020F0502020204030204" pitchFamily="34" charset="0"/>
                        </a:rPr>
                        <a:t>of</a:t>
                      </a:r>
                      <a:r>
                        <a:rPr lang="pt-BR" sz="1400" b="1" i="0" u="none" strike="noStrike" dirty="0" smtClean="0">
                          <a:solidFill>
                            <a:srgbClr val="000000"/>
                          </a:solidFill>
                          <a:effectLst/>
                          <a:latin typeface="Calibri" panose="020F0502020204030204" pitchFamily="34" charset="0"/>
                        </a:rPr>
                        <a:t> </a:t>
                      </a:r>
                      <a:r>
                        <a:rPr lang="pt-BR" sz="1400" b="1" i="0" u="none" strike="noStrike" dirty="0" err="1" smtClean="0">
                          <a:solidFill>
                            <a:srgbClr val="000000"/>
                          </a:solidFill>
                          <a:effectLst/>
                          <a:latin typeface="Calibri" panose="020F0502020204030204" pitchFamily="34" charset="0"/>
                        </a:rPr>
                        <a:t>the</a:t>
                      </a:r>
                      <a:r>
                        <a:rPr lang="pt-BR" sz="1400" b="1" i="0" u="none" strike="noStrike" dirty="0" smtClean="0">
                          <a:solidFill>
                            <a:srgbClr val="000000"/>
                          </a:solidFill>
                          <a:effectLst/>
                          <a:latin typeface="Calibri" panose="020F0502020204030204" pitchFamily="34" charset="0"/>
                        </a:rPr>
                        <a:t> </a:t>
                      </a:r>
                      <a:r>
                        <a:rPr lang="pt-BR" sz="1400" b="1" i="0" u="none" strike="noStrike" dirty="0" err="1" smtClean="0">
                          <a:solidFill>
                            <a:srgbClr val="000000"/>
                          </a:solidFill>
                          <a:effectLst/>
                          <a:latin typeface="Calibri" panose="020F0502020204030204" pitchFamily="34" charset="0"/>
                        </a:rPr>
                        <a:t>population</a:t>
                      </a:r>
                      <a:endParaRPr lang="pt-BR" sz="1400" b="1" i="0" u="none" strike="noStrike" dirty="0">
                        <a:solidFill>
                          <a:srgbClr val="000000"/>
                        </a:solidFill>
                        <a:effectLst/>
                        <a:latin typeface="Calibri" panose="020F0502020204030204" pitchFamily="34" charset="0"/>
                      </a:endParaRPr>
                    </a:p>
                  </a:txBody>
                  <a:tcPr marL="9525" marR="9525" marT="9526" marB="0" anchor="ctr">
                    <a:lnL>
                      <a:noFill/>
                    </a:lnL>
                    <a:lnR>
                      <a:noFill/>
                    </a:lnR>
                    <a:lnT>
                      <a:noFill/>
                    </a:lnT>
                    <a:lnB>
                      <a:noFill/>
                    </a:lnB>
                    <a:solidFill>
                      <a:srgbClr val="BFBFBF"/>
                    </a:solidFill>
                  </a:tcPr>
                </a:tc>
                <a:tc>
                  <a:txBody>
                    <a:bodyPr/>
                    <a:lstStyle/>
                    <a:p>
                      <a:pPr algn="ctr" fontAlgn="ctr"/>
                      <a:r>
                        <a:rPr lang="en-US" sz="1400" b="1" i="0" u="none" strike="noStrike" dirty="0" smtClean="0">
                          <a:solidFill>
                            <a:srgbClr val="000000"/>
                          </a:solidFill>
                          <a:effectLst/>
                          <a:latin typeface="Calibri" panose="020F0502020204030204" pitchFamily="34" charset="0"/>
                        </a:rPr>
                        <a:t>% First test in life</a:t>
                      </a:r>
                      <a:endParaRPr lang="pt-BR" sz="1400" b="1" i="0" u="none" strike="noStrike" dirty="0">
                        <a:solidFill>
                          <a:srgbClr val="000000"/>
                        </a:solidFill>
                        <a:effectLst/>
                        <a:latin typeface="Calibri" panose="020F0502020204030204" pitchFamily="34" charset="0"/>
                      </a:endParaRPr>
                    </a:p>
                  </a:txBody>
                  <a:tcPr marL="9525" marR="9525" marT="9526" marB="0" anchor="ctr">
                    <a:lnL>
                      <a:noFill/>
                    </a:lnL>
                    <a:lnR>
                      <a:noFill/>
                    </a:lnR>
                    <a:lnT>
                      <a:noFill/>
                    </a:lnT>
                    <a:lnB>
                      <a:noFill/>
                    </a:lnB>
                    <a:solidFill>
                      <a:srgbClr val="BFBFBF"/>
                    </a:solidFill>
                  </a:tcPr>
                </a:tc>
                <a:tc>
                  <a:txBody>
                    <a:bodyPr/>
                    <a:lstStyle/>
                    <a:p>
                      <a:pPr algn="ctr" fontAlgn="ctr"/>
                      <a:r>
                        <a:rPr lang="en-US" sz="1400" b="1" i="0" u="none" strike="noStrike" dirty="0" smtClean="0">
                          <a:solidFill>
                            <a:srgbClr val="000000"/>
                          </a:solidFill>
                          <a:effectLst/>
                          <a:latin typeface="Calibri" panose="020F0502020204030204" pitchFamily="34" charset="0"/>
                        </a:rPr>
                        <a:t>% reagents</a:t>
                      </a:r>
                      <a:endParaRPr lang="pt-BR" sz="1400" b="1" i="0" u="none" strike="noStrike" dirty="0">
                        <a:solidFill>
                          <a:srgbClr val="000000"/>
                        </a:solidFill>
                        <a:effectLst/>
                        <a:latin typeface="Calibri" panose="020F0502020204030204" pitchFamily="34" charset="0"/>
                      </a:endParaRPr>
                    </a:p>
                  </a:txBody>
                  <a:tcPr marL="9525" marR="9525" marT="9526" marB="0" anchor="ctr">
                    <a:lnL>
                      <a:noFill/>
                    </a:lnL>
                    <a:lnR>
                      <a:noFill/>
                    </a:lnR>
                    <a:lnT>
                      <a:noFill/>
                    </a:lnT>
                    <a:lnB>
                      <a:noFill/>
                    </a:lnB>
                    <a:solidFill>
                      <a:srgbClr val="BFBFBF"/>
                    </a:solidFill>
                  </a:tcPr>
                </a:tc>
              </a:tr>
              <a:tr h="288066">
                <a:tc>
                  <a:txBody>
                    <a:bodyPr/>
                    <a:lstStyle/>
                    <a:p>
                      <a:pPr algn="l" fontAlgn="b"/>
                      <a:r>
                        <a:rPr lang="pt-BR" sz="1400" b="0" i="0" u="none" strike="noStrike" dirty="0" err="1" smtClean="0">
                          <a:solidFill>
                            <a:srgbClr val="000000"/>
                          </a:solidFill>
                          <a:effectLst/>
                          <a:latin typeface="Calibri" panose="020F0502020204030204" pitchFamily="34" charset="0"/>
                        </a:rPr>
                        <a:t>Cisgender</a:t>
                      </a:r>
                      <a:r>
                        <a:rPr lang="pt-BR" sz="1400" b="0" i="0" u="none" strike="noStrike" dirty="0" smtClean="0">
                          <a:solidFill>
                            <a:srgbClr val="000000"/>
                          </a:solidFill>
                          <a:effectLst/>
                          <a:latin typeface="Calibri" panose="020F0502020204030204" pitchFamily="34" charset="0"/>
                        </a:rPr>
                        <a:t> </a:t>
                      </a:r>
                      <a:r>
                        <a:rPr lang="pt-BR" sz="1400" b="0" i="0" u="none" strike="noStrike" dirty="0" err="1" smtClean="0">
                          <a:solidFill>
                            <a:srgbClr val="000000"/>
                          </a:solidFill>
                          <a:effectLst/>
                          <a:latin typeface="Calibri" panose="020F0502020204030204" pitchFamily="34" charset="0"/>
                        </a:rPr>
                        <a:t>women</a:t>
                      </a:r>
                      <a:endParaRPr lang="pt-BR" sz="1400" b="0" i="0" u="none" strike="noStrike" dirty="0">
                        <a:solidFill>
                          <a:srgbClr val="000000"/>
                        </a:solidFill>
                        <a:effectLst/>
                        <a:latin typeface="Calibri" panose="020F0502020204030204" pitchFamily="34" charset="0"/>
                      </a:endParaRPr>
                    </a:p>
                  </a:txBody>
                  <a:tcPr marL="9525" marR="9525" marT="9526" marB="0" anchor="b">
                    <a:lnL>
                      <a:noFill/>
                    </a:lnL>
                    <a:lnR>
                      <a:noFill/>
                    </a:lnR>
                    <a:lnT>
                      <a:noFill/>
                    </a:lnT>
                    <a:lnB>
                      <a:noFill/>
                    </a:lnB>
                    <a:solidFill>
                      <a:srgbClr val="FFFFFF"/>
                    </a:solidFill>
                  </a:tcPr>
                </a:tc>
                <a:tc>
                  <a:txBody>
                    <a:bodyPr/>
                    <a:lstStyle/>
                    <a:p>
                      <a:pPr algn="ctr" fontAlgn="ctr"/>
                      <a:r>
                        <a:rPr lang="pt-BR" sz="1400" b="0" i="0" u="none" strike="noStrike" dirty="0" smtClean="0">
                          <a:solidFill>
                            <a:srgbClr val="000000"/>
                          </a:solidFill>
                          <a:effectLst/>
                          <a:latin typeface="Calibri" panose="020F0502020204030204" pitchFamily="34" charset="0"/>
                        </a:rPr>
                        <a:t>70.973</a:t>
                      </a:r>
                    </a:p>
                  </a:txBody>
                  <a:tcPr marL="9525" marR="9525" marT="9526" marB="0" anchor="ctr">
                    <a:lnL>
                      <a:noFill/>
                    </a:lnL>
                    <a:lnR>
                      <a:noFill/>
                    </a:lnR>
                    <a:lnT>
                      <a:noFill/>
                    </a:lnT>
                    <a:lnB>
                      <a:noFill/>
                    </a:lnB>
                    <a:solidFill>
                      <a:srgbClr val="FFFFFF"/>
                    </a:solidFill>
                  </a:tcPr>
                </a:tc>
                <a:tc>
                  <a:txBody>
                    <a:bodyPr/>
                    <a:lstStyle/>
                    <a:p>
                      <a:pPr algn="ctr" fontAlgn="ctr"/>
                      <a:r>
                        <a:rPr lang="pt-BR" sz="1400" b="0" i="0" u="none" strike="noStrike" dirty="0" smtClean="0">
                          <a:solidFill>
                            <a:srgbClr val="000000"/>
                          </a:solidFill>
                          <a:effectLst/>
                          <a:latin typeface="Calibri" panose="020F0502020204030204" pitchFamily="34" charset="0"/>
                        </a:rPr>
                        <a:t>44,1%</a:t>
                      </a:r>
                    </a:p>
                  </a:txBody>
                  <a:tcPr marL="9525" marR="9525" marT="9526" marB="0" anchor="ctr">
                    <a:lnL>
                      <a:noFill/>
                    </a:lnL>
                    <a:lnR>
                      <a:noFill/>
                    </a:lnR>
                    <a:lnT>
                      <a:noFill/>
                    </a:lnT>
                    <a:lnB>
                      <a:noFill/>
                    </a:lnB>
                    <a:solidFill>
                      <a:srgbClr val="FFFFFF"/>
                    </a:solidFill>
                  </a:tcPr>
                </a:tc>
                <a:tc>
                  <a:txBody>
                    <a:bodyPr/>
                    <a:lstStyle/>
                    <a:p>
                      <a:pPr algn="ctr" fontAlgn="ctr"/>
                      <a:r>
                        <a:rPr lang="pt-BR" sz="1400" b="0" i="0" u="none" strike="noStrike" dirty="0" smtClean="0">
                          <a:solidFill>
                            <a:srgbClr val="000000"/>
                          </a:solidFill>
                          <a:effectLst/>
                          <a:latin typeface="Calibri" panose="020F0502020204030204" pitchFamily="34" charset="0"/>
                        </a:rPr>
                        <a:t>47,3%</a:t>
                      </a:r>
                    </a:p>
                  </a:txBody>
                  <a:tcPr marL="9525" marR="9525" marT="9526" marB="0" anchor="ctr">
                    <a:lnL>
                      <a:noFill/>
                    </a:lnL>
                    <a:lnR>
                      <a:noFill/>
                    </a:lnR>
                    <a:lnT>
                      <a:noFill/>
                    </a:lnT>
                    <a:lnB>
                      <a:noFill/>
                    </a:lnB>
                    <a:solidFill>
                      <a:srgbClr val="FFFFFF"/>
                    </a:solidFill>
                  </a:tcPr>
                </a:tc>
                <a:tc>
                  <a:txBody>
                    <a:bodyPr/>
                    <a:lstStyle/>
                    <a:p>
                      <a:pPr algn="ctr" fontAlgn="ctr"/>
                      <a:r>
                        <a:rPr lang="pt-BR" sz="1400" b="0" i="0" u="none" strike="noStrike" dirty="0" smtClean="0">
                          <a:solidFill>
                            <a:srgbClr val="000000"/>
                          </a:solidFill>
                          <a:effectLst/>
                          <a:latin typeface="Calibri" panose="020F0502020204030204" pitchFamily="34" charset="0"/>
                        </a:rPr>
                        <a:t>0,7%</a:t>
                      </a:r>
                      <a:endParaRPr lang="pt-BR" sz="1400" b="0" i="0" u="none" strike="noStrike" dirty="0">
                        <a:solidFill>
                          <a:srgbClr val="000000"/>
                        </a:solidFill>
                        <a:effectLst/>
                        <a:latin typeface="Calibri" panose="020F0502020204030204" pitchFamily="34" charset="0"/>
                      </a:endParaRPr>
                    </a:p>
                  </a:txBody>
                  <a:tcPr marL="9525" marR="9525" marT="9526" marB="0" anchor="ctr">
                    <a:lnL>
                      <a:noFill/>
                    </a:lnL>
                    <a:lnR>
                      <a:noFill/>
                    </a:lnR>
                    <a:lnT>
                      <a:noFill/>
                    </a:lnT>
                    <a:lnB>
                      <a:noFill/>
                    </a:lnB>
                    <a:solidFill>
                      <a:srgbClr val="FFFFFF"/>
                    </a:solidFill>
                  </a:tcPr>
                </a:tc>
              </a:tr>
              <a:tr h="288066">
                <a:tc>
                  <a:txBody>
                    <a:bodyPr/>
                    <a:lstStyle/>
                    <a:p>
                      <a:pPr algn="l" fontAlgn="b"/>
                      <a:r>
                        <a:rPr lang="pt-BR" sz="1400" b="0" i="0" u="none" strike="noStrike" dirty="0" err="1" smtClean="0">
                          <a:solidFill>
                            <a:schemeClr val="tx1"/>
                          </a:solidFill>
                          <a:effectLst/>
                          <a:latin typeface="Calibri" panose="020F0502020204030204" pitchFamily="34" charset="0"/>
                        </a:rPr>
                        <a:t>Cisgender</a:t>
                      </a:r>
                      <a:r>
                        <a:rPr lang="pt-BR" sz="1400" b="0" i="0" u="none" strike="noStrike" dirty="0" smtClean="0">
                          <a:solidFill>
                            <a:schemeClr val="tx1"/>
                          </a:solidFill>
                          <a:effectLst/>
                          <a:latin typeface="Calibri" panose="020F0502020204030204" pitchFamily="34" charset="0"/>
                        </a:rPr>
                        <a:t> heterossexual </a:t>
                      </a:r>
                      <a:r>
                        <a:rPr lang="pt-BR" sz="1400" b="0" i="0" u="none" strike="noStrike" dirty="0" err="1" smtClean="0">
                          <a:solidFill>
                            <a:schemeClr val="tx1"/>
                          </a:solidFill>
                          <a:effectLst/>
                          <a:latin typeface="Calibri" panose="020F0502020204030204" pitchFamily="34" charset="0"/>
                        </a:rPr>
                        <a:t>men</a:t>
                      </a:r>
                      <a:endParaRPr lang="pt-BR" sz="1400" b="0" i="0" u="none" strike="noStrike" dirty="0">
                        <a:solidFill>
                          <a:schemeClr val="tx1"/>
                        </a:solidFill>
                        <a:effectLst/>
                        <a:latin typeface="Calibri" panose="020F0502020204030204" pitchFamily="34" charset="0"/>
                      </a:endParaRPr>
                    </a:p>
                  </a:txBody>
                  <a:tcPr marL="9525" marR="9525" marT="9526" marB="0" anchor="b">
                    <a:lnL>
                      <a:noFill/>
                    </a:lnL>
                    <a:lnR>
                      <a:noFill/>
                    </a:lnR>
                    <a:lnT>
                      <a:noFill/>
                    </a:lnT>
                    <a:lnB>
                      <a:noFill/>
                    </a:lnB>
                    <a:solidFill>
                      <a:srgbClr val="FFFFFF"/>
                    </a:solidFill>
                  </a:tcPr>
                </a:tc>
                <a:tc>
                  <a:txBody>
                    <a:bodyPr/>
                    <a:lstStyle/>
                    <a:p>
                      <a:pPr algn="ctr" fontAlgn="ctr"/>
                      <a:r>
                        <a:rPr lang="pt-BR" sz="1400" b="0" i="0" u="none" strike="noStrike" dirty="0" smtClean="0">
                          <a:solidFill>
                            <a:schemeClr val="tx1"/>
                          </a:solidFill>
                          <a:effectLst/>
                          <a:latin typeface="Calibri" panose="020F0502020204030204" pitchFamily="34" charset="0"/>
                        </a:rPr>
                        <a:t>48.243</a:t>
                      </a:r>
                      <a:endParaRPr lang="pt-BR" sz="1400" b="0" i="0" u="none" strike="noStrike" dirty="0">
                        <a:solidFill>
                          <a:schemeClr val="tx1"/>
                        </a:solidFill>
                        <a:effectLst/>
                        <a:latin typeface="Calibri" panose="020F0502020204030204" pitchFamily="34" charset="0"/>
                      </a:endParaRPr>
                    </a:p>
                  </a:txBody>
                  <a:tcPr marL="9525" marR="9525" marT="9526" marB="0" anchor="ctr">
                    <a:lnL>
                      <a:noFill/>
                    </a:lnL>
                    <a:lnR>
                      <a:noFill/>
                    </a:lnR>
                    <a:lnT>
                      <a:noFill/>
                    </a:lnT>
                    <a:lnB>
                      <a:noFill/>
                    </a:lnB>
                    <a:solidFill>
                      <a:srgbClr val="FFFFFF"/>
                    </a:solidFill>
                  </a:tcPr>
                </a:tc>
                <a:tc>
                  <a:txBody>
                    <a:bodyPr/>
                    <a:lstStyle/>
                    <a:p>
                      <a:pPr algn="ctr" fontAlgn="ctr"/>
                      <a:r>
                        <a:rPr lang="pt-BR" sz="1400" b="0" i="0" u="none" strike="noStrike" dirty="0" smtClean="0">
                          <a:solidFill>
                            <a:schemeClr val="tx1"/>
                          </a:solidFill>
                          <a:effectLst/>
                          <a:latin typeface="Calibri" panose="020F0502020204030204" pitchFamily="34" charset="0"/>
                        </a:rPr>
                        <a:t>30,0%</a:t>
                      </a:r>
                    </a:p>
                  </a:txBody>
                  <a:tcPr marL="9525" marR="9525" marT="9526" marB="0" anchor="ctr">
                    <a:lnL>
                      <a:noFill/>
                    </a:lnL>
                    <a:lnR>
                      <a:noFill/>
                    </a:lnR>
                    <a:lnT>
                      <a:noFill/>
                    </a:lnT>
                    <a:lnB>
                      <a:noFill/>
                    </a:lnB>
                    <a:solidFill>
                      <a:srgbClr val="FFFFFF"/>
                    </a:solidFill>
                  </a:tcPr>
                </a:tc>
                <a:tc>
                  <a:txBody>
                    <a:bodyPr/>
                    <a:lstStyle/>
                    <a:p>
                      <a:pPr algn="ctr" fontAlgn="ctr"/>
                      <a:r>
                        <a:rPr lang="pt-BR" sz="1400" b="0" i="0" u="none" strike="noStrike" dirty="0" smtClean="0">
                          <a:solidFill>
                            <a:schemeClr val="tx1"/>
                          </a:solidFill>
                          <a:effectLst/>
                          <a:latin typeface="Calibri" panose="020F0502020204030204" pitchFamily="34" charset="0"/>
                        </a:rPr>
                        <a:t>63,7%</a:t>
                      </a:r>
                    </a:p>
                  </a:txBody>
                  <a:tcPr marL="9525" marR="9525" marT="9526" marB="0" anchor="ctr">
                    <a:lnL>
                      <a:noFill/>
                    </a:lnL>
                    <a:lnR>
                      <a:noFill/>
                    </a:lnR>
                    <a:lnT>
                      <a:noFill/>
                    </a:lnT>
                    <a:lnB>
                      <a:noFill/>
                    </a:lnB>
                    <a:solidFill>
                      <a:srgbClr val="FFFFFF"/>
                    </a:solidFill>
                  </a:tcPr>
                </a:tc>
                <a:tc>
                  <a:txBody>
                    <a:bodyPr/>
                    <a:lstStyle/>
                    <a:p>
                      <a:pPr algn="ctr" fontAlgn="ctr"/>
                      <a:r>
                        <a:rPr lang="pt-BR" sz="1400" b="0" i="0" u="none" strike="noStrike" dirty="0" smtClean="0">
                          <a:solidFill>
                            <a:schemeClr val="tx1"/>
                          </a:solidFill>
                          <a:effectLst/>
                          <a:latin typeface="Calibri" panose="020F0502020204030204" pitchFamily="34" charset="0"/>
                        </a:rPr>
                        <a:t>0,9%</a:t>
                      </a:r>
                    </a:p>
                  </a:txBody>
                  <a:tcPr marL="9525" marR="9525" marT="9526" marB="0" anchor="ctr">
                    <a:lnL>
                      <a:noFill/>
                    </a:lnL>
                    <a:lnR>
                      <a:noFill/>
                    </a:lnR>
                    <a:lnT>
                      <a:noFill/>
                    </a:lnT>
                    <a:lnB>
                      <a:noFill/>
                    </a:lnB>
                    <a:solidFill>
                      <a:srgbClr val="FFFFFF"/>
                    </a:solidFill>
                  </a:tcPr>
                </a:tc>
              </a:tr>
              <a:tr h="288066">
                <a:tc>
                  <a:txBody>
                    <a:bodyPr/>
                    <a:lstStyle/>
                    <a:p>
                      <a:pPr algn="l" fontAlgn="b"/>
                      <a:r>
                        <a:rPr lang="pt-BR" sz="1400" b="0" i="0" u="none" strike="noStrike" dirty="0" err="1" smtClean="0">
                          <a:solidFill>
                            <a:schemeClr val="tx1"/>
                          </a:solidFill>
                          <a:effectLst/>
                          <a:latin typeface="Calibri" panose="020F0502020204030204" pitchFamily="34" charset="0"/>
                        </a:rPr>
                        <a:t>Cisgender</a:t>
                      </a:r>
                      <a:r>
                        <a:rPr lang="pt-BR" sz="1400" b="0" i="0" u="none" strike="noStrike" dirty="0" smtClean="0">
                          <a:solidFill>
                            <a:schemeClr val="tx1"/>
                          </a:solidFill>
                          <a:effectLst/>
                          <a:latin typeface="Calibri" panose="020F0502020204030204" pitchFamily="34" charset="0"/>
                        </a:rPr>
                        <a:t> gay </a:t>
                      </a:r>
                      <a:r>
                        <a:rPr lang="pt-BR" sz="1400" b="0" i="0" u="none" strike="noStrike" dirty="0" err="1" smtClean="0">
                          <a:solidFill>
                            <a:schemeClr val="tx1"/>
                          </a:solidFill>
                          <a:effectLst/>
                          <a:latin typeface="Calibri" panose="020F0502020204030204" pitchFamily="34" charset="0"/>
                        </a:rPr>
                        <a:t>and</a:t>
                      </a:r>
                      <a:r>
                        <a:rPr lang="pt-BR" sz="1400" b="0" i="0" u="none" strike="noStrike" dirty="0" smtClean="0">
                          <a:solidFill>
                            <a:schemeClr val="tx1"/>
                          </a:solidFill>
                          <a:effectLst/>
                          <a:latin typeface="Calibri" panose="020F0502020204030204" pitchFamily="34" charset="0"/>
                        </a:rPr>
                        <a:t> </a:t>
                      </a:r>
                      <a:r>
                        <a:rPr lang="pt-BR" sz="1400" b="0" i="0" u="none" strike="noStrike" dirty="0" err="1" smtClean="0">
                          <a:solidFill>
                            <a:schemeClr val="tx1"/>
                          </a:solidFill>
                          <a:effectLst/>
                          <a:latin typeface="Calibri" panose="020F0502020204030204" pitchFamily="34" charset="0"/>
                        </a:rPr>
                        <a:t>another</a:t>
                      </a:r>
                      <a:r>
                        <a:rPr lang="pt-BR" sz="1400" b="0" i="0" u="none" strike="noStrike" dirty="0" smtClean="0">
                          <a:solidFill>
                            <a:schemeClr val="tx1"/>
                          </a:solidFill>
                          <a:effectLst/>
                          <a:latin typeface="Calibri" panose="020F0502020204030204" pitchFamily="34" charset="0"/>
                        </a:rPr>
                        <a:t> MSM</a:t>
                      </a:r>
                      <a:endParaRPr lang="pt-BR" sz="1400" b="0" i="0" u="none" strike="noStrike" dirty="0">
                        <a:solidFill>
                          <a:schemeClr val="tx1"/>
                        </a:solidFill>
                        <a:effectLst/>
                        <a:latin typeface="Calibri" panose="020F0502020204030204" pitchFamily="34" charset="0"/>
                      </a:endParaRPr>
                    </a:p>
                  </a:txBody>
                  <a:tcPr marL="9525" marR="9525" marT="9526" marB="0" anchor="b">
                    <a:lnL>
                      <a:noFill/>
                    </a:lnL>
                    <a:lnR>
                      <a:noFill/>
                    </a:lnR>
                    <a:lnT>
                      <a:noFill/>
                    </a:lnT>
                    <a:lnB>
                      <a:noFill/>
                    </a:lnB>
                    <a:solidFill>
                      <a:srgbClr val="FFFFFF"/>
                    </a:solidFill>
                  </a:tcPr>
                </a:tc>
                <a:tc>
                  <a:txBody>
                    <a:bodyPr/>
                    <a:lstStyle/>
                    <a:p>
                      <a:pPr algn="ctr" fontAlgn="ctr"/>
                      <a:r>
                        <a:rPr lang="pt-BR" sz="1400" b="0" i="0" u="none" strike="noStrike" dirty="0" smtClean="0">
                          <a:solidFill>
                            <a:schemeClr val="tx1"/>
                          </a:solidFill>
                          <a:effectLst/>
                          <a:latin typeface="Calibri" panose="020F0502020204030204" pitchFamily="34" charset="0"/>
                        </a:rPr>
                        <a:t>33.779</a:t>
                      </a:r>
                    </a:p>
                  </a:txBody>
                  <a:tcPr marL="9525" marR="9525" marT="9526" marB="0" anchor="ctr">
                    <a:lnL>
                      <a:noFill/>
                    </a:lnL>
                    <a:lnR>
                      <a:noFill/>
                    </a:lnR>
                    <a:lnT>
                      <a:noFill/>
                    </a:lnT>
                    <a:lnB>
                      <a:noFill/>
                    </a:lnB>
                    <a:solidFill>
                      <a:srgbClr val="FFFFFF"/>
                    </a:solidFill>
                  </a:tcPr>
                </a:tc>
                <a:tc>
                  <a:txBody>
                    <a:bodyPr/>
                    <a:lstStyle/>
                    <a:p>
                      <a:pPr algn="ctr" fontAlgn="ctr"/>
                      <a:r>
                        <a:rPr lang="pt-BR" sz="1400" b="0" i="0" u="none" strike="noStrike" dirty="0" smtClean="0">
                          <a:solidFill>
                            <a:schemeClr val="tx1"/>
                          </a:solidFill>
                          <a:effectLst/>
                          <a:latin typeface="Calibri" panose="020F0502020204030204" pitchFamily="34" charset="0"/>
                        </a:rPr>
                        <a:t>21,0%</a:t>
                      </a:r>
                    </a:p>
                  </a:txBody>
                  <a:tcPr marL="9525" marR="9525" marT="9526" marB="0" anchor="ctr">
                    <a:lnL>
                      <a:noFill/>
                    </a:lnL>
                    <a:lnR>
                      <a:noFill/>
                    </a:lnR>
                    <a:lnT>
                      <a:noFill/>
                    </a:lnT>
                    <a:lnB>
                      <a:noFill/>
                    </a:lnB>
                    <a:solidFill>
                      <a:srgbClr val="FFFFFF"/>
                    </a:solidFill>
                  </a:tcPr>
                </a:tc>
                <a:tc>
                  <a:txBody>
                    <a:bodyPr/>
                    <a:lstStyle/>
                    <a:p>
                      <a:pPr algn="ctr" fontAlgn="ctr"/>
                      <a:r>
                        <a:rPr lang="pt-BR" sz="1400" b="0" i="0" u="none" strike="noStrike" dirty="0" smtClean="0">
                          <a:solidFill>
                            <a:schemeClr val="tx1"/>
                          </a:solidFill>
                          <a:effectLst/>
                          <a:latin typeface="Calibri" panose="020F0502020204030204" pitchFamily="34" charset="0"/>
                        </a:rPr>
                        <a:t>45,0%</a:t>
                      </a:r>
                    </a:p>
                  </a:txBody>
                  <a:tcPr marL="9525" marR="9525" marT="9526" marB="0" anchor="ctr">
                    <a:lnL>
                      <a:noFill/>
                    </a:lnL>
                    <a:lnR>
                      <a:noFill/>
                    </a:lnR>
                    <a:lnT>
                      <a:noFill/>
                    </a:lnT>
                    <a:lnB>
                      <a:noFill/>
                    </a:lnB>
                    <a:solidFill>
                      <a:srgbClr val="FFFFFF"/>
                    </a:solidFill>
                  </a:tcPr>
                </a:tc>
                <a:tc>
                  <a:txBody>
                    <a:bodyPr/>
                    <a:lstStyle/>
                    <a:p>
                      <a:pPr algn="ctr" fontAlgn="ctr"/>
                      <a:r>
                        <a:rPr lang="pt-BR" sz="1400" b="0" i="0" u="none" strike="noStrike" dirty="0" smtClean="0">
                          <a:solidFill>
                            <a:schemeClr val="tx1"/>
                          </a:solidFill>
                          <a:effectLst/>
                          <a:latin typeface="Calibri" panose="020F0502020204030204" pitchFamily="34" charset="0"/>
                        </a:rPr>
                        <a:t>3,3%</a:t>
                      </a:r>
                    </a:p>
                  </a:txBody>
                  <a:tcPr marL="9525" marR="9525" marT="9526" marB="0" anchor="ctr">
                    <a:lnL>
                      <a:noFill/>
                    </a:lnL>
                    <a:lnR>
                      <a:noFill/>
                    </a:lnR>
                    <a:lnT>
                      <a:noFill/>
                    </a:lnT>
                    <a:lnB>
                      <a:noFill/>
                    </a:lnB>
                    <a:solidFill>
                      <a:srgbClr val="FFFFFF"/>
                    </a:solidFill>
                  </a:tcPr>
                </a:tc>
              </a:tr>
              <a:tr h="288066">
                <a:tc>
                  <a:txBody>
                    <a:bodyPr/>
                    <a:lstStyle/>
                    <a:p>
                      <a:pPr algn="l" fontAlgn="b"/>
                      <a:r>
                        <a:rPr lang="pt-BR" sz="1400" b="0" i="0" u="none" strike="noStrike" dirty="0" err="1" smtClean="0">
                          <a:solidFill>
                            <a:srgbClr val="000000"/>
                          </a:solidFill>
                          <a:effectLst/>
                          <a:latin typeface="Calibri" panose="020F0502020204030204" pitchFamily="34" charset="0"/>
                        </a:rPr>
                        <a:t>Transgender</a:t>
                      </a:r>
                      <a:r>
                        <a:rPr lang="pt-BR" sz="1400" b="0" i="0" u="none" strike="noStrike" dirty="0" smtClean="0">
                          <a:solidFill>
                            <a:srgbClr val="000000"/>
                          </a:solidFill>
                          <a:effectLst/>
                          <a:latin typeface="Calibri" panose="020F0502020204030204" pitchFamily="34" charset="0"/>
                        </a:rPr>
                        <a:t> </a:t>
                      </a:r>
                      <a:r>
                        <a:rPr lang="pt-BR" sz="1400" b="0" i="0" u="none" strike="noStrike" dirty="0" err="1" smtClean="0">
                          <a:solidFill>
                            <a:srgbClr val="000000"/>
                          </a:solidFill>
                          <a:effectLst/>
                          <a:latin typeface="Calibri" panose="020F0502020204030204" pitchFamily="34" charset="0"/>
                        </a:rPr>
                        <a:t>persons</a:t>
                      </a:r>
                      <a:endParaRPr lang="pt-BR" sz="1400" b="0" i="0" u="none" strike="noStrike" dirty="0">
                        <a:solidFill>
                          <a:srgbClr val="000000"/>
                        </a:solidFill>
                        <a:effectLst/>
                        <a:latin typeface="Calibri" panose="020F0502020204030204" pitchFamily="34" charset="0"/>
                      </a:endParaRPr>
                    </a:p>
                  </a:txBody>
                  <a:tcPr marL="9525" marR="9525" marT="9526" marB="0" anchor="b">
                    <a:lnL>
                      <a:noFill/>
                    </a:lnL>
                    <a:lnR>
                      <a:noFill/>
                    </a:lnR>
                    <a:lnT>
                      <a:noFill/>
                    </a:lnT>
                    <a:lnB>
                      <a:noFill/>
                    </a:lnB>
                    <a:solidFill>
                      <a:srgbClr val="FFFFFF"/>
                    </a:solidFill>
                  </a:tcPr>
                </a:tc>
                <a:tc>
                  <a:txBody>
                    <a:bodyPr/>
                    <a:lstStyle/>
                    <a:p>
                      <a:pPr algn="ctr" fontAlgn="ctr"/>
                      <a:r>
                        <a:rPr lang="pt-BR" sz="1400" b="0" i="0" u="none" strike="noStrike" dirty="0" smtClean="0">
                          <a:solidFill>
                            <a:srgbClr val="000000"/>
                          </a:solidFill>
                          <a:effectLst/>
                          <a:latin typeface="Calibri" panose="020F0502020204030204" pitchFamily="34" charset="0"/>
                        </a:rPr>
                        <a:t>7.773</a:t>
                      </a:r>
                    </a:p>
                  </a:txBody>
                  <a:tcPr marL="9525" marR="9525" marT="9526" marB="0" anchor="ctr">
                    <a:lnL>
                      <a:noFill/>
                    </a:lnL>
                    <a:lnR>
                      <a:noFill/>
                    </a:lnR>
                    <a:lnT>
                      <a:noFill/>
                    </a:lnT>
                    <a:lnB>
                      <a:noFill/>
                    </a:lnB>
                    <a:solidFill>
                      <a:srgbClr val="FFFFFF"/>
                    </a:solidFill>
                  </a:tcPr>
                </a:tc>
                <a:tc>
                  <a:txBody>
                    <a:bodyPr/>
                    <a:lstStyle/>
                    <a:p>
                      <a:pPr algn="ctr" fontAlgn="ctr"/>
                      <a:r>
                        <a:rPr lang="pt-BR" sz="1400" b="0" i="0" u="none" strike="noStrike" dirty="0" smtClean="0">
                          <a:solidFill>
                            <a:schemeClr val="tx1"/>
                          </a:solidFill>
                          <a:effectLst/>
                          <a:latin typeface="Calibri" panose="020F0502020204030204" pitchFamily="34" charset="0"/>
                        </a:rPr>
                        <a:t>4,8%</a:t>
                      </a:r>
                    </a:p>
                  </a:txBody>
                  <a:tcPr marL="9525" marR="9525" marT="9526" marB="0" anchor="ctr">
                    <a:lnL>
                      <a:noFill/>
                    </a:lnL>
                    <a:lnR>
                      <a:noFill/>
                    </a:lnR>
                    <a:lnT>
                      <a:noFill/>
                    </a:lnT>
                    <a:lnB>
                      <a:noFill/>
                    </a:lnB>
                    <a:solidFill>
                      <a:srgbClr val="FFFFFF"/>
                    </a:solidFill>
                  </a:tcPr>
                </a:tc>
                <a:tc>
                  <a:txBody>
                    <a:bodyPr/>
                    <a:lstStyle/>
                    <a:p>
                      <a:pPr algn="ctr" fontAlgn="ctr"/>
                      <a:r>
                        <a:rPr lang="pt-BR" sz="1400" b="0" i="0" u="none" strike="noStrike" dirty="0" smtClean="0">
                          <a:solidFill>
                            <a:schemeClr val="tx1"/>
                          </a:solidFill>
                          <a:effectLst/>
                          <a:latin typeface="Calibri" panose="020F0502020204030204" pitchFamily="34" charset="0"/>
                        </a:rPr>
                        <a:t>38,1%</a:t>
                      </a:r>
                    </a:p>
                  </a:txBody>
                  <a:tcPr marL="9525" marR="9525" marT="9526" marB="0" anchor="ctr">
                    <a:lnL>
                      <a:noFill/>
                    </a:lnL>
                    <a:lnR>
                      <a:noFill/>
                    </a:lnR>
                    <a:lnT>
                      <a:noFill/>
                    </a:lnT>
                    <a:lnB>
                      <a:noFill/>
                    </a:lnB>
                    <a:solidFill>
                      <a:srgbClr val="FFFFFF"/>
                    </a:solidFill>
                  </a:tcPr>
                </a:tc>
                <a:tc>
                  <a:txBody>
                    <a:bodyPr/>
                    <a:lstStyle/>
                    <a:p>
                      <a:pPr algn="ctr" fontAlgn="ctr"/>
                      <a:r>
                        <a:rPr lang="pt-BR" sz="1400" b="0" i="0" u="none" strike="noStrike" dirty="0" smtClean="0">
                          <a:solidFill>
                            <a:schemeClr val="tx1"/>
                          </a:solidFill>
                          <a:effectLst/>
                          <a:latin typeface="Calibri" panose="020F0502020204030204" pitchFamily="34" charset="0"/>
                        </a:rPr>
                        <a:t>6,1%</a:t>
                      </a:r>
                    </a:p>
                  </a:txBody>
                  <a:tcPr marL="9525" marR="9525" marT="9526" marB="0" anchor="ctr">
                    <a:lnL>
                      <a:noFill/>
                    </a:lnL>
                    <a:lnR>
                      <a:noFill/>
                    </a:lnR>
                    <a:lnT>
                      <a:noFill/>
                    </a:lnT>
                    <a:lnB>
                      <a:noFill/>
                    </a:lnB>
                    <a:solidFill>
                      <a:srgbClr val="FFFFFF"/>
                    </a:solidFill>
                  </a:tcPr>
                </a:tc>
              </a:tr>
              <a:tr h="288066">
                <a:tc>
                  <a:txBody>
                    <a:bodyPr/>
                    <a:lstStyle/>
                    <a:p>
                      <a:pPr algn="l" fontAlgn="b"/>
                      <a:r>
                        <a:rPr lang="pt-BR" sz="1400" b="1" i="0" u="none" strike="noStrike" dirty="0">
                          <a:solidFill>
                            <a:srgbClr val="000000"/>
                          </a:solidFill>
                          <a:effectLst/>
                          <a:latin typeface="Calibri" panose="020F0502020204030204" pitchFamily="34" charset="0"/>
                        </a:rPr>
                        <a:t>Total</a:t>
                      </a:r>
                    </a:p>
                  </a:txBody>
                  <a:tcPr marL="9525" marR="9525" marT="9526" marB="0" anchor="b">
                    <a:lnL>
                      <a:noFill/>
                    </a:lnL>
                    <a:lnR>
                      <a:noFill/>
                    </a:lnR>
                    <a:lnT>
                      <a:noFill/>
                    </a:lnT>
                    <a:lnB>
                      <a:noFill/>
                    </a:lnB>
                    <a:solidFill>
                      <a:srgbClr val="BFBFBF"/>
                    </a:solidFill>
                  </a:tcPr>
                </a:tc>
                <a:tc>
                  <a:txBody>
                    <a:bodyPr/>
                    <a:lstStyle/>
                    <a:p>
                      <a:pPr algn="ctr" fontAlgn="ctr"/>
                      <a:r>
                        <a:rPr lang="pt-BR" sz="1400" b="1" i="0" u="none" strike="noStrike" dirty="0">
                          <a:solidFill>
                            <a:srgbClr val="000000"/>
                          </a:solidFill>
                          <a:effectLst/>
                          <a:latin typeface="Calibri" panose="020F0502020204030204" pitchFamily="34" charset="0"/>
                        </a:rPr>
                        <a:t>160.280</a:t>
                      </a:r>
                    </a:p>
                  </a:txBody>
                  <a:tcPr marL="9525" marR="9525" marT="9526" marB="0" anchor="ctr">
                    <a:lnL>
                      <a:noFill/>
                    </a:lnL>
                    <a:lnR>
                      <a:noFill/>
                    </a:lnR>
                    <a:lnT>
                      <a:noFill/>
                    </a:lnT>
                    <a:lnB>
                      <a:noFill/>
                    </a:lnB>
                    <a:solidFill>
                      <a:srgbClr val="BFBFBF"/>
                    </a:solidFill>
                  </a:tcPr>
                </a:tc>
                <a:tc>
                  <a:txBody>
                    <a:bodyPr/>
                    <a:lstStyle/>
                    <a:p>
                      <a:pPr algn="ctr" fontAlgn="ctr"/>
                      <a:r>
                        <a:rPr lang="pt-BR" sz="1400" b="1" i="0" u="none" strike="noStrike" dirty="0">
                          <a:solidFill>
                            <a:schemeClr val="tx1"/>
                          </a:solidFill>
                          <a:effectLst/>
                          <a:latin typeface="Calibri" panose="020F0502020204030204" pitchFamily="34" charset="0"/>
                        </a:rPr>
                        <a:t>100,0%</a:t>
                      </a:r>
                    </a:p>
                  </a:txBody>
                  <a:tcPr marL="9525" marR="9525" marT="9526" marB="0" anchor="ctr">
                    <a:lnL>
                      <a:noFill/>
                    </a:lnL>
                    <a:lnR>
                      <a:noFill/>
                    </a:lnR>
                    <a:lnT>
                      <a:noFill/>
                    </a:lnT>
                    <a:lnB>
                      <a:noFill/>
                    </a:lnB>
                    <a:solidFill>
                      <a:srgbClr val="BFBFBF"/>
                    </a:solidFill>
                  </a:tcPr>
                </a:tc>
                <a:tc>
                  <a:txBody>
                    <a:bodyPr/>
                    <a:lstStyle/>
                    <a:p>
                      <a:pPr algn="ctr" fontAlgn="ctr"/>
                      <a:r>
                        <a:rPr lang="pt-BR" sz="1400" b="1" i="0" u="none" strike="noStrike" dirty="0" smtClean="0">
                          <a:solidFill>
                            <a:schemeClr val="tx1"/>
                          </a:solidFill>
                          <a:effectLst/>
                          <a:latin typeface="Calibri" panose="020F0502020204030204" pitchFamily="34" charset="0"/>
                        </a:rPr>
                        <a:t>51,3%</a:t>
                      </a:r>
                    </a:p>
                  </a:txBody>
                  <a:tcPr marL="9525" marR="9525" marT="9526" marB="0" anchor="ctr">
                    <a:lnL>
                      <a:noFill/>
                    </a:lnL>
                    <a:lnR>
                      <a:noFill/>
                    </a:lnR>
                    <a:lnT>
                      <a:noFill/>
                    </a:lnT>
                    <a:lnB>
                      <a:noFill/>
                    </a:lnB>
                    <a:solidFill>
                      <a:srgbClr val="BFBFBF"/>
                    </a:solidFill>
                  </a:tcPr>
                </a:tc>
                <a:tc>
                  <a:txBody>
                    <a:bodyPr/>
                    <a:lstStyle/>
                    <a:p>
                      <a:pPr algn="ctr" fontAlgn="ctr"/>
                      <a:r>
                        <a:rPr lang="pt-BR" sz="1400" b="1" i="0" u="none" strike="noStrike" dirty="0" smtClean="0">
                          <a:solidFill>
                            <a:schemeClr val="tx1"/>
                          </a:solidFill>
                          <a:effectLst/>
                          <a:latin typeface="Calibri" panose="020F0502020204030204" pitchFamily="34" charset="0"/>
                        </a:rPr>
                        <a:t>1,6%</a:t>
                      </a:r>
                    </a:p>
                  </a:txBody>
                  <a:tcPr marL="9525" marR="9525" marT="9526" marB="0" anchor="ctr">
                    <a:lnL>
                      <a:noFill/>
                    </a:lnL>
                    <a:lnR>
                      <a:noFill/>
                    </a:lnR>
                    <a:lnT>
                      <a:noFill/>
                    </a:lnT>
                    <a:lnB>
                      <a:noFill/>
                    </a:lnB>
                    <a:solidFill>
                      <a:srgbClr val="BFBFBF"/>
                    </a:solidFill>
                  </a:tcPr>
                </a:tc>
              </a:tr>
            </a:tbl>
          </a:graphicData>
        </a:graphic>
      </p:graphicFrame>
      <p:pic>
        <p:nvPicPr>
          <p:cNvPr id="4" name="Imagem 3"/>
          <p:cNvPicPr>
            <a:picLocks noChangeAspect="1"/>
          </p:cNvPicPr>
          <p:nvPr/>
        </p:nvPicPr>
        <p:blipFill>
          <a:blip r:embed="rId3"/>
          <a:stretch>
            <a:fillRect/>
          </a:stretch>
        </p:blipFill>
        <p:spPr>
          <a:xfrm>
            <a:off x="7551978" y="309700"/>
            <a:ext cx="1592022" cy="1344084"/>
          </a:xfrm>
          <a:prstGeom prst="rect">
            <a:avLst/>
          </a:prstGeom>
        </p:spPr>
      </p:pic>
      <p:sp>
        <p:nvSpPr>
          <p:cNvPr id="5" name="Elipse 4"/>
          <p:cNvSpPr/>
          <p:nvPr/>
        </p:nvSpPr>
        <p:spPr>
          <a:xfrm>
            <a:off x="1203635" y="4280687"/>
            <a:ext cx="1758049" cy="30749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lipse 1"/>
          <p:cNvSpPr/>
          <p:nvPr/>
        </p:nvSpPr>
        <p:spPr>
          <a:xfrm>
            <a:off x="3791344" y="4213077"/>
            <a:ext cx="4289989" cy="37510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04534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91810" y="468847"/>
            <a:ext cx="8662274" cy="1143000"/>
          </a:xfrm>
        </p:spPr>
        <p:txBody>
          <a:bodyPr/>
          <a:lstStyle/>
          <a:p>
            <a:pPr algn="ctr"/>
            <a:r>
              <a:rPr lang="pt-BR" sz="3200" b="1" dirty="0" smtClean="0">
                <a:solidFill>
                  <a:schemeClr val="tx1"/>
                </a:solidFill>
              </a:rPr>
              <a:t>Profile </a:t>
            </a:r>
            <a:r>
              <a:rPr lang="pt-BR" sz="3200" b="1" dirty="0" err="1" smtClean="0">
                <a:solidFill>
                  <a:schemeClr val="tx1"/>
                </a:solidFill>
              </a:rPr>
              <a:t>of</a:t>
            </a:r>
            <a:r>
              <a:rPr lang="pt-BR" sz="3200" b="1" dirty="0" smtClean="0">
                <a:solidFill>
                  <a:schemeClr val="tx1"/>
                </a:solidFill>
              </a:rPr>
              <a:t> </a:t>
            </a:r>
            <a:r>
              <a:rPr lang="pt-BR" sz="3200" b="1" dirty="0" err="1" smtClean="0">
                <a:solidFill>
                  <a:schemeClr val="tx1"/>
                </a:solidFill>
              </a:rPr>
              <a:t>PrEP</a:t>
            </a:r>
            <a:r>
              <a:rPr lang="pt-BR" sz="3200" b="1" dirty="0" smtClean="0">
                <a:solidFill>
                  <a:schemeClr val="tx1"/>
                </a:solidFill>
              </a:rPr>
              <a:t> </a:t>
            </a:r>
            <a:r>
              <a:rPr lang="pt-BR" sz="3200" b="1" dirty="0" err="1" smtClean="0">
                <a:solidFill>
                  <a:schemeClr val="tx1"/>
                </a:solidFill>
              </a:rPr>
              <a:t>users</a:t>
            </a:r>
            <a:r>
              <a:rPr lang="pt-BR" sz="3200" b="1" dirty="0" smtClean="0">
                <a:solidFill>
                  <a:schemeClr val="tx1"/>
                </a:solidFill>
              </a:rPr>
              <a:t> </a:t>
            </a:r>
            <a:br>
              <a:rPr lang="pt-BR" sz="3200" b="1" dirty="0" smtClean="0">
                <a:solidFill>
                  <a:schemeClr val="tx1"/>
                </a:solidFill>
              </a:rPr>
            </a:br>
            <a:r>
              <a:rPr lang="pt-BR" sz="3200" b="1" dirty="0" smtClean="0">
                <a:solidFill>
                  <a:schemeClr val="tx1"/>
                </a:solidFill>
              </a:rPr>
              <a:t>(Jan-</a:t>
            </a:r>
            <a:r>
              <a:rPr lang="pt-BR" sz="3200" b="1" dirty="0" err="1">
                <a:solidFill>
                  <a:schemeClr val="tx1"/>
                </a:solidFill>
              </a:rPr>
              <a:t>J</a:t>
            </a:r>
            <a:r>
              <a:rPr lang="pt-BR" sz="3200" b="1" dirty="0" err="1" smtClean="0">
                <a:solidFill>
                  <a:schemeClr val="tx1"/>
                </a:solidFill>
              </a:rPr>
              <a:t>un</a:t>
            </a:r>
            <a:r>
              <a:rPr lang="pt-BR" sz="3200" b="1" dirty="0" smtClean="0">
                <a:solidFill>
                  <a:schemeClr val="tx1"/>
                </a:solidFill>
              </a:rPr>
              <a:t>, 2018)</a:t>
            </a:r>
            <a:endParaRPr lang="pt-BR" sz="3200" b="1" dirty="0">
              <a:solidFill>
                <a:schemeClr val="tx1"/>
              </a:solidFill>
            </a:endParaRPr>
          </a:p>
        </p:txBody>
      </p:sp>
      <p:graphicFrame>
        <p:nvGraphicFramePr>
          <p:cNvPr id="4" name="Gráfico 3"/>
          <p:cNvGraphicFramePr>
            <a:graphicFrameLocks noGrp="1"/>
          </p:cNvGraphicFramePr>
          <p:nvPr>
            <p:extLst>
              <p:ext uri="{D42A27DB-BD31-4B8C-83A1-F6EECF244321}">
                <p14:modId xmlns:p14="http://schemas.microsoft.com/office/powerpoint/2010/main" val="2878617036"/>
              </p:ext>
            </p:extLst>
          </p:nvPr>
        </p:nvGraphicFramePr>
        <p:xfrm>
          <a:off x="291810" y="1318940"/>
          <a:ext cx="8075356" cy="5340806"/>
        </p:xfrm>
        <a:graphic>
          <a:graphicData uri="http://schemas.openxmlformats.org/drawingml/2006/chart">
            <c:chart xmlns:c="http://schemas.openxmlformats.org/drawingml/2006/chart" xmlns:r="http://schemas.openxmlformats.org/officeDocument/2006/relationships" r:id="rId3"/>
          </a:graphicData>
        </a:graphic>
      </p:graphicFrame>
      <p:sp>
        <p:nvSpPr>
          <p:cNvPr id="5" name="Retângulo 4"/>
          <p:cNvSpPr/>
          <p:nvPr/>
        </p:nvSpPr>
        <p:spPr>
          <a:xfrm>
            <a:off x="2290273" y="5067656"/>
            <a:ext cx="2905570" cy="13416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Elipse 2"/>
          <p:cNvSpPr/>
          <p:nvPr/>
        </p:nvSpPr>
        <p:spPr>
          <a:xfrm>
            <a:off x="2901297" y="4401084"/>
            <a:ext cx="1683521" cy="6665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2908598" y="4549704"/>
            <a:ext cx="1668918" cy="369332"/>
          </a:xfrm>
          <a:prstGeom prst="rect">
            <a:avLst/>
          </a:prstGeom>
          <a:noFill/>
        </p:spPr>
        <p:txBody>
          <a:bodyPr wrap="none" rtlCol="0">
            <a:spAutoFit/>
          </a:bodyPr>
          <a:lstStyle/>
          <a:p>
            <a:r>
              <a:rPr lang="pt-BR" dirty="0" err="1" smtClean="0"/>
              <a:t>Earlier</a:t>
            </a:r>
            <a:r>
              <a:rPr lang="pt-BR" dirty="0" smtClean="0"/>
              <a:t> </a:t>
            </a:r>
            <a:r>
              <a:rPr lang="pt-BR" dirty="0" err="1" smtClean="0"/>
              <a:t>adopters</a:t>
            </a:r>
            <a:endParaRPr lang="pt-BR" dirty="0"/>
          </a:p>
        </p:txBody>
      </p:sp>
    </p:spTree>
    <p:extLst>
      <p:ext uri="{BB962C8B-B14F-4D97-AF65-F5344CB8AC3E}">
        <p14:creationId xmlns:p14="http://schemas.microsoft.com/office/powerpoint/2010/main" val="987904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0" y="1292703"/>
            <a:ext cx="4572000" cy="3693319"/>
          </a:xfrm>
          <a:prstGeom prst="rect">
            <a:avLst/>
          </a:prstGeom>
        </p:spPr>
        <p:txBody>
          <a:bodyPr>
            <a:spAutoFit/>
          </a:bodyPr>
          <a:lstStyle/>
          <a:p>
            <a:pPr marL="285750" indent="-285750">
              <a:buFont typeface="Arial" panose="020B0604020202020204" pitchFamily="34" charset="0"/>
              <a:buChar char="•"/>
            </a:pPr>
            <a:r>
              <a:rPr lang="pt-BR" b="1" dirty="0" err="1" smtClean="0"/>
              <a:t>Hormone</a:t>
            </a:r>
            <a:r>
              <a:rPr lang="pt-BR" b="1" dirty="0" smtClean="0"/>
              <a:t> </a:t>
            </a:r>
            <a:r>
              <a:rPr lang="pt-BR" b="1" dirty="0" err="1" smtClean="0"/>
              <a:t>therapy</a:t>
            </a:r>
            <a:r>
              <a:rPr lang="pt-BR" b="1" dirty="0" smtClean="0"/>
              <a:t> </a:t>
            </a:r>
            <a:r>
              <a:rPr lang="pt-BR" b="1" dirty="0" err="1" smtClean="0"/>
              <a:t>is</a:t>
            </a:r>
            <a:r>
              <a:rPr lang="pt-BR" b="1" dirty="0" smtClean="0"/>
              <a:t> a </a:t>
            </a:r>
            <a:r>
              <a:rPr lang="pt-BR" b="1" dirty="0" err="1" smtClean="0"/>
              <a:t>trand</a:t>
            </a:r>
            <a:r>
              <a:rPr lang="pt-BR" b="1" dirty="0" smtClean="0"/>
              <a:t> </a:t>
            </a:r>
            <a:r>
              <a:rPr lang="pt-BR" b="1" dirty="0" err="1" smtClean="0"/>
              <a:t>person’s</a:t>
            </a:r>
            <a:r>
              <a:rPr lang="pt-BR" b="1" dirty="0" smtClean="0"/>
              <a:t> </a:t>
            </a:r>
            <a:r>
              <a:rPr lang="pt-BR" b="1" dirty="0" err="1" smtClean="0"/>
              <a:t>first</a:t>
            </a:r>
            <a:r>
              <a:rPr lang="pt-BR" b="1" dirty="0" smtClean="0"/>
              <a:t> </a:t>
            </a:r>
            <a:r>
              <a:rPr lang="pt-BR" b="1" dirty="0" err="1" smtClean="0"/>
              <a:t>motivation</a:t>
            </a:r>
            <a:r>
              <a:rPr lang="pt-BR" b="1" dirty="0"/>
              <a:t> </a:t>
            </a:r>
            <a:r>
              <a:rPr lang="pt-BR" b="1" dirty="0" err="1" smtClean="0"/>
              <a:t>to</a:t>
            </a:r>
            <a:r>
              <a:rPr lang="pt-BR" b="1" dirty="0" smtClean="0"/>
              <a:t> </a:t>
            </a:r>
            <a:r>
              <a:rPr lang="pt-BR" b="1" dirty="0" err="1" smtClean="0"/>
              <a:t>seek</a:t>
            </a:r>
            <a:r>
              <a:rPr lang="pt-BR" b="1" dirty="0" smtClean="0"/>
              <a:t> </a:t>
            </a:r>
            <a:r>
              <a:rPr lang="pt-BR" b="1" dirty="0" err="1" smtClean="0"/>
              <a:t>healthcare</a:t>
            </a:r>
            <a:r>
              <a:rPr lang="pt-BR" b="1" dirty="0" smtClean="0"/>
              <a:t> </a:t>
            </a:r>
            <a:r>
              <a:rPr lang="pt-BR" b="1" dirty="0" err="1" smtClean="0"/>
              <a:t>services</a:t>
            </a:r>
            <a:endParaRPr lang="pt-BR" b="1" dirty="0" smtClean="0"/>
          </a:p>
          <a:p>
            <a:r>
              <a:rPr lang="pt-BR" dirty="0" smtClean="0"/>
              <a:t>     </a:t>
            </a:r>
            <a:r>
              <a:rPr lang="pt-BR" dirty="0" err="1" smtClean="0"/>
              <a:t>Thus</a:t>
            </a:r>
            <a:r>
              <a:rPr lang="pt-BR" dirty="0" smtClean="0"/>
              <a:t>:</a:t>
            </a:r>
          </a:p>
          <a:p>
            <a:pPr marL="285750" indent="-285750">
              <a:buFont typeface="Arial" panose="020B0604020202020204" pitchFamily="34" charset="0"/>
              <a:buChar char="•"/>
            </a:pPr>
            <a:r>
              <a:rPr lang="pt-BR" dirty="0" smtClean="0"/>
              <a:t>HIV </a:t>
            </a:r>
            <a:r>
              <a:rPr lang="pt-BR" dirty="0" err="1"/>
              <a:t>services</a:t>
            </a:r>
            <a:r>
              <a:rPr lang="pt-BR" dirty="0"/>
              <a:t> </a:t>
            </a:r>
            <a:r>
              <a:rPr lang="pt-BR" dirty="0" err="1"/>
              <a:t>and</a:t>
            </a:r>
            <a:r>
              <a:rPr lang="pt-BR" dirty="0"/>
              <a:t> hormonal </a:t>
            </a:r>
            <a:r>
              <a:rPr lang="pt-BR" dirty="0" err="1" smtClean="0"/>
              <a:t>care</a:t>
            </a:r>
            <a:r>
              <a:rPr lang="pt-BR" dirty="0" smtClean="0"/>
              <a:t> </a:t>
            </a:r>
            <a:r>
              <a:rPr lang="pt-BR" dirty="0" err="1" smtClean="0"/>
              <a:t>should</a:t>
            </a:r>
            <a:r>
              <a:rPr lang="pt-BR" dirty="0" smtClean="0"/>
              <a:t> </a:t>
            </a:r>
            <a:r>
              <a:rPr lang="pt-BR" dirty="0" err="1" smtClean="0"/>
              <a:t>be</a:t>
            </a:r>
            <a:r>
              <a:rPr lang="pt-BR" dirty="0" smtClean="0"/>
              <a:t> </a:t>
            </a:r>
            <a:r>
              <a:rPr lang="pt-BR" dirty="0" err="1" smtClean="0"/>
              <a:t>integrated</a:t>
            </a:r>
            <a:endParaRPr lang="pt-BR" dirty="0"/>
          </a:p>
          <a:p>
            <a:pPr marL="285750" indent="-285750">
              <a:buFont typeface="Arial" panose="020B0604020202020204" pitchFamily="34" charset="0"/>
              <a:buChar char="•"/>
            </a:pPr>
            <a:r>
              <a:rPr lang="pt-BR" dirty="0" smtClean="0"/>
              <a:t>Health </a:t>
            </a:r>
            <a:r>
              <a:rPr lang="pt-BR" dirty="0" err="1"/>
              <a:t>professionals</a:t>
            </a:r>
            <a:r>
              <a:rPr lang="pt-BR" dirty="0"/>
              <a:t> </a:t>
            </a:r>
            <a:r>
              <a:rPr lang="pt-BR" dirty="0" err="1" smtClean="0"/>
              <a:t>should</a:t>
            </a:r>
            <a:r>
              <a:rPr lang="pt-BR" dirty="0" smtClean="0"/>
              <a:t> </a:t>
            </a:r>
            <a:r>
              <a:rPr lang="pt-BR" dirty="0" err="1" smtClean="0"/>
              <a:t>be</a:t>
            </a:r>
            <a:r>
              <a:rPr lang="pt-BR" dirty="0" smtClean="0"/>
              <a:t> </a:t>
            </a:r>
            <a:r>
              <a:rPr lang="pt-BR" dirty="0" err="1" smtClean="0"/>
              <a:t>trained</a:t>
            </a:r>
            <a:r>
              <a:rPr lang="pt-BR" dirty="0" smtClean="0"/>
              <a:t> </a:t>
            </a:r>
            <a:r>
              <a:rPr lang="pt-BR" dirty="0" err="1" smtClean="0"/>
              <a:t>to</a:t>
            </a:r>
            <a:r>
              <a:rPr lang="pt-BR" dirty="0" smtClean="0"/>
              <a:t> </a:t>
            </a:r>
            <a:r>
              <a:rPr lang="pt-BR" dirty="0" err="1"/>
              <a:t>manage</a:t>
            </a:r>
            <a:r>
              <a:rPr lang="pt-BR" dirty="0"/>
              <a:t> </a:t>
            </a:r>
            <a:r>
              <a:rPr lang="pt-BR" dirty="0" err="1"/>
              <a:t>hormone</a:t>
            </a:r>
            <a:r>
              <a:rPr lang="pt-BR" dirty="0"/>
              <a:t> </a:t>
            </a:r>
            <a:r>
              <a:rPr lang="pt-BR" dirty="0" err="1"/>
              <a:t>therapy</a:t>
            </a:r>
            <a:endParaRPr lang="pt-BR" dirty="0"/>
          </a:p>
          <a:p>
            <a:pPr marL="285750" indent="-285750">
              <a:buFont typeface="Arial" panose="020B0604020202020204" pitchFamily="34" charset="0"/>
              <a:buChar char="•"/>
            </a:pPr>
            <a:r>
              <a:rPr lang="pt-BR" dirty="0" smtClean="0"/>
              <a:t>A </a:t>
            </a:r>
            <a:r>
              <a:rPr lang="pt-BR" dirty="0" err="1" smtClean="0"/>
              <a:t>safety</a:t>
            </a:r>
            <a:r>
              <a:rPr lang="pt-BR" dirty="0" smtClean="0"/>
              <a:t> </a:t>
            </a:r>
            <a:r>
              <a:rPr lang="pt-BR" dirty="0" err="1"/>
              <a:t>assessment</a:t>
            </a:r>
            <a:r>
              <a:rPr lang="pt-BR" dirty="0"/>
              <a:t> </a:t>
            </a:r>
            <a:r>
              <a:rPr lang="pt-BR" dirty="0" err="1"/>
              <a:t>of</a:t>
            </a:r>
            <a:r>
              <a:rPr lang="pt-BR" dirty="0"/>
              <a:t> </a:t>
            </a:r>
            <a:r>
              <a:rPr lang="pt-BR" dirty="0" err="1"/>
              <a:t>hormone</a:t>
            </a:r>
            <a:r>
              <a:rPr lang="pt-BR" dirty="0"/>
              <a:t> use </a:t>
            </a:r>
            <a:r>
              <a:rPr lang="pt-BR" dirty="0" err="1"/>
              <a:t>and</a:t>
            </a:r>
            <a:r>
              <a:rPr lang="pt-BR" dirty="0"/>
              <a:t> </a:t>
            </a:r>
            <a:r>
              <a:rPr lang="pt-BR" dirty="0" smtClean="0"/>
              <a:t>HAART </a:t>
            </a:r>
            <a:r>
              <a:rPr lang="pt-BR" dirty="0" err="1" smtClean="0"/>
              <a:t>should</a:t>
            </a:r>
            <a:r>
              <a:rPr lang="pt-BR" dirty="0" smtClean="0"/>
              <a:t> </a:t>
            </a:r>
            <a:r>
              <a:rPr lang="pt-BR" dirty="0" err="1" smtClean="0"/>
              <a:t>also</a:t>
            </a:r>
            <a:r>
              <a:rPr lang="pt-BR" dirty="0" smtClean="0"/>
              <a:t> </a:t>
            </a:r>
            <a:r>
              <a:rPr lang="pt-BR" dirty="0" err="1" smtClean="0"/>
              <a:t>be</a:t>
            </a:r>
            <a:r>
              <a:rPr lang="pt-BR" dirty="0" smtClean="0"/>
              <a:t> </a:t>
            </a:r>
            <a:r>
              <a:rPr lang="pt-BR" dirty="0" err="1" smtClean="0"/>
              <a:t>carried</a:t>
            </a:r>
            <a:r>
              <a:rPr lang="pt-BR" dirty="0" smtClean="0"/>
              <a:t> out </a:t>
            </a:r>
            <a:br>
              <a:rPr lang="pt-BR" dirty="0" smtClean="0"/>
            </a:br>
            <a:r>
              <a:rPr lang="pt-BR" b="1" dirty="0" smtClean="0"/>
              <a:t>(</a:t>
            </a:r>
            <a:r>
              <a:rPr lang="pt-BR" b="1" dirty="0" err="1" smtClean="0"/>
              <a:t>this</a:t>
            </a:r>
            <a:r>
              <a:rPr lang="pt-BR" b="1" dirty="0" smtClean="0"/>
              <a:t> </a:t>
            </a:r>
            <a:r>
              <a:rPr lang="pt-BR" b="1" dirty="0" err="1" smtClean="0"/>
              <a:t>is</a:t>
            </a:r>
            <a:r>
              <a:rPr lang="pt-BR" b="1" dirty="0" smtClean="0"/>
              <a:t> </a:t>
            </a:r>
            <a:r>
              <a:rPr lang="pt-BR" b="1" dirty="0" err="1" smtClean="0"/>
              <a:t>valid</a:t>
            </a:r>
            <a:r>
              <a:rPr lang="pt-BR" b="1" dirty="0" smtClean="0"/>
              <a:t> for </a:t>
            </a:r>
            <a:r>
              <a:rPr lang="pt-BR" b="1" dirty="0" err="1" smtClean="0"/>
              <a:t>PrEP</a:t>
            </a:r>
            <a:r>
              <a:rPr lang="pt-BR" b="1" dirty="0" smtClean="0"/>
              <a:t> as </a:t>
            </a:r>
            <a:r>
              <a:rPr lang="pt-BR" b="1" dirty="0" err="1" smtClean="0"/>
              <a:t>well</a:t>
            </a:r>
            <a:r>
              <a:rPr lang="pt-BR" b="1" dirty="0" smtClean="0"/>
              <a:t>!)</a:t>
            </a:r>
          </a:p>
          <a:p>
            <a:pPr marL="285750" indent="-285750">
              <a:buFont typeface="Arial" panose="020B0604020202020204" pitchFamily="34" charset="0"/>
              <a:buChar char="•"/>
            </a:pPr>
            <a:r>
              <a:rPr lang="pt-BR" dirty="0" err="1"/>
              <a:t>T</a:t>
            </a:r>
            <a:r>
              <a:rPr lang="pt-BR" dirty="0" err="1" smtClean="0"/>
              <a:t>rans</a:t>
            </a:r>
            <a:r>
              <a:rPr lang="pt-BR" dirty="0" smtClean="0"/>
              <a:t> </a:t>
            </a:r>
            <a:r>
              <a:rPr lang="pt-BR" dirty="0" err="1"/>
              <a:t>health</a:t>
            </a:r>
            <a:r>
              <a:rPr lang="pt-BR" dirty="0"/>
              <a:t> </a:t>
            </a:r>
            <a:r>
              <a:rPr lang="pt-BR" dirty="0" err="1" smtClean="0"/>
              <a:t>campaigns</a:t>
            </a:r>
            <a:r>
              <a:rPr lang="pt-BR" dirty="0" smtClean="0"/>
              <a:t> </a:t>
            </a:r>
            <a:r>
              <a:rPr lang="pt-BR" dirty="0" err="1" smtClean="0"/>
              <a:t>should</a:t>
            </a:r>
            <a:r>
              <a:rPr lang="pt-BR" dirty="0" smtClean="0"/>
              <a:t> </a:t>
            </a:r>
            <a:r>
              <a:rPr lang="pt-BR" dirty="0" err="1" smtClean="0"/>
              <a:t>be</a:t>
            </a:r>
            <a:r>
              <a:rPr lang="pt-BR" dirty="0" smtClean="0"/>
              <a:t> </a:t>
            </a:r>
            <a:r>
              <a:rPr lang="pt-BR" dirty="0" err="1" smtClean="0"/>
              <a:t>made</a:t>
            </a:r>
            <a:r>
              <a:rPr lang="pt-BR" dirty="0" smtClean="0"/>
              <a:t> </a:t>
            </a:r>
            <a:r>
              <a:rPr lang="pt-BR" dirty="0" err="1" smtClean="0"/>
              <a:t>with</a:t>
            </a:r>
            <a:r>
              <a:rPr lang="pt-BR" dirty="0" smtClean="0"/>
              <a:t> real </a:t>
            </a:r>
            <a:r>
              <a:rPr lang="pt-BR" dirty="0" err="1" smtClean="0"/>
              <a:t>trans</a:t>
            </a:r>
            <a:r>
              <a:rPr lang="pt-BR" dirty="0" smtClean="0"/>
              <a:t> </a:t>
            </a:r>
            <a:r>
              <a:rPr lang="pt-BR" dirty="0" err="1" smtClean="0"/>
              <a:t>persons</a:t>
            </a:r>
            <a:endParaRPr lang="pt-BR" b="1" dirty="0"/>
          </a:p>
          <a:p>
            <a:pPr marL="285750" indent="-285750">
              <a:buFont typeface="Arial" panose="020B0604020202020204" pitchFamily="34" charset="0"/>
              <a:buChar char="•"/>
            </a:pPr>
            <a:r>
              <a:rPr lang="pt-BR" b="1" dirty="0" err="1" smtClean="0"/>
              <a:t>Trans</a:t>
            </a:r>
            <a:r>
              <a:rPr lang="pt-BR" b="1" dirty="0" smtClean="0"/>
              <a:t> </a:t>
            </a:r>
            <a:r>
              <a:rPr lang="pt-BR" b="1" dirty="0" err="1" smtClean="0"/>
              <a:t>workers</a:t>
            </a:r>
            <a:r>
              <a:rPr lang="pt-BR" b="1" dirty="0" smtClean="0"/>
              <a:t> </a:t>
            </a:r>
            <a:r>
              <a:rPr lang="pt-BR" b="1" dirty="0" err="1" smtClean="0"/>
              <a:t>should</a:t>
            </a:r>
            <a:r>
              <a:rPr lang="pt-BR" b="1" dirty="0" smtClean="0"/>
              <a:t> </a:t>
            </a:r>
            <a:r>
              <a:rPr lang="pt-BR" b="1" dirty="0" err="1" smtClean="0"/>
              <a:t>be</a:t>
            </a:r>
            <a:r>
              <a:rPr lang="pt-BR" b="1" dirty="0" smtClean="0"/>
              <a:t> </a:t>
            </a:r>
            <a:r>
              <a:rPr lang="pt-BR" b="1" dirty="0" err="1" smtClean="0"/>
              <a:t>hired</a:t>
            </a:r>
            <a:r>
              <a:rPr lang="pt-BR" b="1" dirty="0" smtClean="0"/>
              <a:t>!!!</a:t>
            </a:r>
            <a:endParaRPr lang="pt-BR" b="1" dirty="0"/>
          </a:p>
        </p:txBody>
      </p:sp>
      <p:sp>
        <p:nvSpPr>
          <p:cNvPr id="3" name="Rectangle 5"/>
          <p:cNvSpPr/>
          <p:nvPr/>
        </p:nvSpPr>
        <p:spPr>
          <a:xfrm>
            <a:off x="4572000" y="4136940"/>
            <a:ext cx="5089890" cy="400110"/>
          </a:xfrm>
          <a:prstGeom prst="rect">
            <a:avLst/>
          </a:prstGeom>
        </p:spPr>
        <p:txBody>
          <a:bodyPr wrap="square">
            <a:spAutoFit/>
          </a:bodyPr>
          <a:lstStyle/>
          <a:p>
            <a:r>
              <a:rPr lang="en-US" sz="1000" dirty="0"/>
              <a:t>https://www1.nyc.gov/assets/doh/downloads/pdf/ah/transgender-womens-health-booklet.pdf</a:t>
            </a:r>
          </a:p>
        </p:txBody>
      </p:sp>
      <p:sp>
        <p:nvSpPr>
          <p:cNvPr id="4" name="Rectangle 3"/>
          <p:cNvSpPr/>
          <p:nvPr/>
        </p:nvSpPr>
        <p:spPr>
          <a:xfrm>
            <a:off x="5635686" y="6273225"/>
            <a:ext cx="3588206" cy="584775"/>
          </a:xfrm>
          <a:prstGeom prst="rect">
            <a:avLst/>
          </a:prstGeom>
        </p:spPr>
        <p:txBody>
          <a:bodyPr wrap="square">
            <a:spAutoFit/>
          </a:bodyPr>
          <a:lstStyle/>
          <a:p>
            <a:pPr algn="r"/>
            <a:r>
              <a:rPr lang="en-US" sz="800" dirty="0" smtClean="0"/>
              <a:t>*</a:t>
            </a:r>
            <a:r>
              <a:rPr lang="en-US" sz="800" dirty="0" err="1" smtClean="0"/>
              <a:t>Sevelius</a:t>
            </a:r>
            <a:r>
              <a:rPr lang="en-US" sz="800" dirty="0" smtClean="0"/>
              <a:t>, J. Ann </a:t>
            </a:r>
            <a:r>
              <a:rPr lang="en-US" sz="800" dirty="0" err="1"/>
              <a:t>Behav</a:t>
            </a:r>
            <a:r>
              <a:rPr lang="en-US" sz="800" dirty="0"/>
              <a:t> Med. 2014 February ; 47(1): </a:t>
            </a:r>
            <a:r>
              <a:rPr lang="en-US" sz="800" dirty="0" smtClean="0"/>
              <a:t>5–16</a:t>
            </a:r>
          </a:p>
          <a:p>
            <a:pPr algn="r"/>
            <a:r>
              <a:rPr lang="en-US" sz="800" dirty="0" smtClean="0"/>
              <a:t>*</a:t>
            </a:r>
            <a:r>
              <a:rPr lang="en-US" sz="800" dirty="0" err="1" smtClean="0"/>
              <a:t>Sevelius</a:t>
            </a:r>
            <a:r>
              <a:rPr lang="en-US" sz="800" dirty="0" smtClean="0"/>
              <a:t> J, et al. J </a:t>
            </a:r>
            <a:r>
              <a:rPr lang="en-US" sz="800" dirty="0" err="1"/>
              <a:t>Assoc</a:t>
            </a:r>
            <a:r>
              <a:rPr lang="en-US" sz="800" dirty="0"/>
              <a:t> Nurses AIDS Care. 2010 ; 21(3): </a:t>
            </a:r>
            <a:r>
              <a:rPr lang="en-US" sz="800" dirty="0" smtClean="0"/>
              <a:t>256–264</a:t>
            </a:r>
          </a:p>
          <a:p>
            <a:pPr algn="r"/>
            <a:r>
              <a:rPr lang="en-US" sz="800" dirty="0" smtClean="0"/>
              <a:t>*</a:t>
            </a:r>
            <a:r>
              <a:rPr lang="en-US" sz="800" dirty="0" err="1" smtClean="0"/>
              <a:t>Sevelius</a:t>
            </a:r>
            <a:r>
              <a:rPr lang="en-US" sz="800" dirty="0" smtClean="0"/>
              <a:t> J, et al. AIDS </a:t>
            </a:r>
            <a:r>
              <a:rPr lang="en-US" sz="800" dirty="0"/>
              <a:t>Care. 2014 August ; 26(8): </a:t>
            </a:r>
            <a:r>
              <a:rPr lang="en-US" sz="800" dirty="0" smtClean="0"/>
              <a:t>976–982</a:t>
            </a:r>
          </a:p>
          <a:p>
            <a:pPr algn="r"/>
            <a:r>
              <a:rPr lang="de-DE" sz="800" dirty="0" smtClean="0"/>
              <a:t>*Deutsch </a:t>
            </a:r>
            <a:r>
              <a:rPr lang="de-DE" sz="800" dirty="0"/>
              <a:t>M, et al. 2015 NHPC.</a:t>
            </a:r>
            <a:endParaRPr lang="en-US" sz="800" dirty="0"/>
          </a:p>
        </p:txBody>
      </p:sp>
      <p:sp>
        <p:nvSpPr>
          <p:cNvPr id="5" name="Retângulo 4"/>
          <p:cNvSpPr/>
          <p:nvPr/>
        </p:nvSpPr>
        <p:spPr>
          <a:xfrm>
            <a:off x="527775" y="629562"/>
            <a:ext cx="8446543" cy="646331"/>
          </a:xfrm>
          <a:prstGeom prst="rect">
            <a:avLst/>
          </a:prstGeom>
        </p:spPr>
        <p:txBody>
          <a:bodyPr wrap="none">
            <a:spAutoFit/>
          </a:bodyPr>
          <a:lstStyle/>
          <a:p>
            <a:r>
              <a:rPr lang="pt-BR" sz="3600" b="1" dirty="0" err="1"/>
              <a:t>Steps</a:t>
            </a:r>
            <a:r>
              <a:rPr lang="pt-BR" sz="3600" b="1" dirty="0"/>
              <a:t> </a:t>
            </a:r>
            <a:r>
              <a:rPr lang="pt-BR" sz="3600" b="1" dirty="0" err="1"/>
              <a:t>to</a:t>
            </a:r>
            <a:r>
              <a:rPr lang="pt-BR" sz="3600" b="1" dirty="0"/>
              <a:t> Improve HIV </a:t>
            </a:r>
            <a:r>
              <a:rPr lang="pt-BR" sz="3600" b="1" dirty="0" err="1"/>
              <a:t>Prevention</a:t>
            </a:r>
            <a:r>
              <a:rPr lang="pt-BR" sz="3600" b="1" dirty="0"/>
              <a:t> </a:t>
            </a:r>
            <a:r>
              <a:rPr lang="pt-BR" sz="3600" b="1" dirty="0" err="1"/>
              <a:t>and</a:t>
            </a:r>
            <a:r>
              <a:rPr lang="pt-BR" sz="3600" b="1" dirty="0"/>
              <a:t> </a:t>
            </a:r>
            <a:r>
              <a:rPr lang="pt-BR" sz="3600" b="1" dirty="0" err="1" smtClean="0"/>
              <a:t>Care</a:t>
            </a:r>
            <a:r>
              <a:rPr lang="pt-BR" sz="3600" b="1" dirty="0" smtClean="0"/>
              <a:t>*</a:t>
            </a:r>
            <a:endParaRPr lang="pt-BR" sz="3600" b="1" dirty="0"/>
          </a:p>
        </p:txBody>
      </p:sp>
      <p:pic>
        <p:nvPicPr>
          <p:cNvPr id="6" name="Picture 2" descr="Resultado de imagem para campanha saúde tr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0975" y="1610718"/>
            <a:ext cx="4503025" cy="25451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Diagrama 6"/>
          <p:cNvGraphicFramePr/>
          <p:nvPr>
            <p:extLst>
              <p:ext uri="{D42A27DB-BD31-4B8C-83A1-F6EECF244321}">
                <p14:modId xmlns:p14="http://schemas.microsoft.com/office/powerpoint/2010/main" val="1427545529"/>
              </p:ext>
            </p:extLst>
          </p:nvPr>
        </p:nvGraphicFramePr>
        <p:xfrm>
          <a:off x="240241" y="5165383"/>
          <a:ext cx="6090303" cy="6887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Elipse 7"/>
          <p:cNvSpPr/>
          <p:nvPr/>
        </p:nvSpPr>
        <p:spPr>
          <a:xfrm>
            <a:off x="6530742" y="4863887"/>
            <a:ext cx="2126697" cy="122471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smtClean="0"/>
              <a:t>LINKAGE!</a:t>
            </a:r>
            <a:endParaRPr lang="pt-BR" dirty="0"/>
          </a:p>
        </p:txBody>
      </p:sp>
    </p:spTree>
    <p:extLst>
      <p:ext uri="{BB962C8B-B14F-4D97-AF65-F5344CB8AC3E}">
        <p14:creationId xmlns:p14="http://schemas.microsoft.com/office/powerpoint/2010/main" val="394449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ersonalizar design">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430</TotalTime>
  <Words>1558</Words>
  <Application>Microsoft Office PowerPoint</Application>
  <PresentationFormat>On-screen Show (4:3)</PresentationFormat>
  <Paragraphs>150</Paragraphs>
  <Slides>14</Slides>
  <Notes>9</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MS PGothic</vt:lpstr>
      <vt:lpstr>Arial</vt:lpstr>
      <vt:lpstr>Calibri</vt:lpstr>
      <vt:lpstr>Calibri Light</vt:lpstr>
      <vt:lpstr>Verdana</vt:lpstr>
      <vt:lpstr>Tema do Office</vt:lpstr>
      <vt:lpstr>Personalizar design</vt:lpstr>
      <vt:lpstr>1_Tema do Office</vt:lpstr>
      <vt:lpstr>PowerPoint Presentation</vt:lpstr>
      <vt:lpstr>Disclosure</vt:lpstr>
      <vt:lpstr>PowerPoint Presentation</vt:lpstr>
      <vt:lpstr>PowerPoint Presentation</vt:lpstr>
      <vt:lpstr>PowerPoint Presentation</vt:lpstr>
      <vt:lpstr>PowerPoint Presentation</vt:lpstr>
      <vt:lpstr>HIV tests performed (N and %),  testing for the first time in life (%),  and reagents (%) according to  key population,  2014-2018</vt:lpstr>
      <vt:lpstr>Profile of PrEP users  (Jan-Jun, 2018)</vt:lpstr>
      <vt:lpstr>PowerPoint Presentation</vt:lpstr>
      <vt:lpstr>PowerPoint Presentation</vt:lpstr>
      <vt:lpstr>Conclusions</vt:lpstr>
      <vt:lpstr>Conclusions</vt:lpstr>
      <vt:lpstr>Conclusions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João Geraldo da Silva Netto - CAT</dc:creator>
  <cp:lastModifiedBy>Saal</cp:lastModifiedBy>
  <cp:revision>133</cp:revision>
  <dcterms:created xsi:type="dcterms:W3CDTF">2018-07-09T14:59:15Z</dcterms:created>
  <dcterms:modified xsi:type="dcterms:W3CDTF">2018-07-24T16:02:37Z</dcterms:modified>
</cp:coreProperties>
</file>